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51206400" cy="32918400"/>
  <p:defaultTextStyle>
    <a:defPPr>
      <a:defRPr lang="en-US"/>
    </a:defPPr>
    <a:lvl1pPr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1pPr>
    <a:lvl2pPr marL="4572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2pPr>
    <a:lvl3pPr marL="9144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3pPr>
    <a:lvl4pPr marL="13716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4pPr>
    <a:lvl5pPr marL="18288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3200"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3200"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3200"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3200" kern="1200">
        <a:solidFill>
          <a:schemeClr val="tx1"/>
        </a:solidFill>
        <a:latin typeface="Helvetic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9491"/>
    <a:srgbClr val="86FF9C"/>
    <a:srgbClr val="9FBEFF"/>
    <a:srgbClr val="82AAFF"/>
    <a:srgbClr val="E1FF2D"/>
    <a:srgbClr val="5423FF"/>
    <a:srgbClr val="1287FF"/>
    <a:srgbClr val="F6FF00"/>
    <a:srgbClr val="54F0FF"/>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539" autoAdjust="0"/>
  </p:normalViewPr>
  <p:slideViewPr>
    <p:cSldViewPr snapToGrid="0">
      <p:cViewPr>
        <p:scale>
          <a:sx n="32" d="100"/>
          <a:sy n="32" d="100"/>
        </p:scale>
        <p:origin x="-488" y="208"/>
      </p:cViewPr>
      <p:guideLst>
        <p:guide orient="horz" pos="717"/>
        <p:guide orient="horz" pos="19632"/>
        <p:guide orient="horz" pos="3729"/>
        <p:guide orient="horz" pos="2129"/>
        <p:guide pos="6376"/>
        <p:guide pos="7210"/>
        <p:guide pos="13124"/>
        <p:guide pos="21030"/>
        <p:guide pos="986"/>
        <p:guide pos="13997"/>
        <p:guide pos="20197"/>
        <p:guide pos="26461"/>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2190428" cy="16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9006095" y="0"/>
            <a:ext cx="22187959" cy="1646124"/>
          </a:xfrm>
          <a:prstGeom prst="rect">
            <a:avLst/>
          </a:prstGeom>
        </p:spPr>
        <p:txBody>
          <a:bodyPr vert="horz" lIns="91440" tIns="45720" rIns="91440" bIns="45720" rtlCol="0"/>
          <a:lstStyle>
            <a:lvl1pPr algn="r">
              <a:defRPr sz="1200"/>
            </a:lvl1pPr>
          </a:lstStyle>
          <a:p>
            <a:fld id="{72AEE7AF-6A13-F64D-B7DF-E09860F08552}" type="datetimeFigureOut">
              <a:rPr lang="en-US" smtClean="0"/>
              <a:t>12/2/11</a:t>
            </a:fld>
            <a:endParaRPr lang="en-US"/>
          </a:p>
        </p:txBody>
      </p:sp>
      <p:sp>
        <p:nvSpPr>
          <p:cNvPr id="4" name="Footer Placeholder 3"/>
          <p:cNvSpPr>
            <a:spLocks noGrp="1"/>
          </p:cNvSpPr>
          <p:nvPr>
            <p:ph type="ftr" sz="quarter" idx="2"/>
          </p:nvPr>
        </p:nvSpPr>
        <p:spPr>
          <a:xfrm>
            <a:off x="1" y="31267173"/>
            <a:ext cx="22190428" cy="16451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9006095" y="31267173"/>
            <a:ext cx="22187959" cy="1645104"/>
          </a:xfrm>
          <a:prstGeom prst="rect">
            <a:avLst/>
          </a:prstGeom>
        </p:spPr>
        <p:txBody>
          <a:bodyPr vert="horz" lIns="91440" tIns="45720" rIns="91440" bIns="45720" rtlCol="0" anchor="b"/>
          <a:lstStyle>
            <a:lvl1pPr algn="r">
              <a:defRPr sz="1200"/>
            </a:lvl1pPr>
          </a:lstStyle>
          <a:p>
            <a:fld id="{810FC2A6-09C4-FE4A-A674-19983CC79B30}" type="slidenum">
              <a:rPr lang="en-US" smtClean="0"/>
              <a:t>‹#›</a:t>
            </a:fld>
            <a:endParaRPr lang="en-US"/>
          </a:p>
        </p:txBody>
      </p:sp>
    </p:spTree>
    <p:extLst>
      <p:ext uri="{BB962C8B-B14F-4D97-AF65-F5344CB8AC3E}">
        <p14:creationId xmlns:p14="http://schemas.microsoft.com/office/powerpoint/2010/main" val="2030948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2190428" cy="1646124"/>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29006095" y="0"/>
            <a:ext cx="22187959" cy="164612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4896F17-FD56-444E-9082-6EFB84E6FBA2}" type="datetime1">
              <a:rPr lang="en-US"/>
              <a:pPr/>
              <a:t>12/2/11</a:t>
            </a:fld>
            <a:endParaRPr lang="en-US"/>
          </a:p>
        </p:txBody>
      </p:sp>
      <p:sp>
        <p:nvSpPr>
          <p:cNvPr id="4" name="Slide Image Placeholder 3"/>
          <p:cNvSpPr>
            <a:spLocks noGrp="1" noRot="1" noChangeAspect="1"/>
          </p:cNvSpPr>
          <p:nvPr>
            <p:ph type="sldImg" idx="2"/>
          </p:nvPr>
        </p:nvSpPr>
        <p:spPr>
          <a:xfrm>
            <a:off x="17373600" y="2468563"/>
            <a:ext cx="16459200" cy="12344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5121628" y="15636649"/>
            <a:ext cx="40963144" cy="14813076"/>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31267173"/>
            <a:ext cx="22190428" cy="1645104"/>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29006095" y="31267173"/>
            <a:ext cx="22187959" cy="164510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962889-312F-2F44-9FA2-1418748A7A27}" type="slidenum">
              <a:rPr lang="en-US"/>
              <a:pPr/>
              <a:t>‹#›</a:t>
            </a:fld>
            <a:endParaRPr lang="en-US"/>
          </a:p>
        </p:txBody>
      </p:sp>
    </p:spTree>
    <p:extLst>
      <p:ext uri="{BB962C8B-B14F-4D97-AF65-F5344CB8AC3E}">
        <p14:creationId xmlns:p14="http://schemas.microsoft.com/office/powerpoint/2010/main" val="21925735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7373600" y="2468563"/>
            <a:ext cx="16459200" cy="1234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8800">
              <a:solidFill>
                <a:srgbClr val="FF0000"/>
              </a:solidFill>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charset="0"/>
                <a:ea typeface="ＭＳ Ｐゴシック" charset="0"/>
                <a:cs typeface="ＭＳ Ｐゴシック" charset="0"/>
              </a:defRPr>
            </a:lvl1pPr>
            <a:lvl2pPr marL="37931725" indent="-37474525" eaLnBrk="0" hangingPunct="0">
              <a:defRPr sz="3200">
                <a:solidFill>
                  <a:schemeClr val="tx1"/>
                </a:solidFill>
                <a:latin typeface="Helvetica" charset="0"/>
                <a:ea typeface="ＭＳ Ｐゴシック" charset="0"/>
              </a:defRPr>
            </a:lvl2pPr>
            <a:lvl3pPr eaLnBrk="0" hangingPunct="0">
              <a:defRPr sz="3200">
                <a:solidFill>
                  <a:schemeClr val="tx1"/>
                </a:solidFill>
                <a:latin typeface="Helvetica" charset="0"/>
                <a:ea typeface="ＭＳ Ｐゴシック" charset="0"/>
              </a:defRPr>
            </a:lvl3pPr>
            <a:lvl4pPr eaLnBrk="0" hangingPunct="0">
              <a:defRPr sz="3200">
                <a:solidFill>
                  <a:schemeClr val="tx1"/>
                </a:solidFill>
                <a:latin typeface="Helvetica" charset="0"/>
                <a:ea typeface="ＭＳ Ｐゴシック" charset="0"/>
              </a:defRPr>
            </a:lvl4pPr>
            <a:lvl5pPr eaLnBrk="0" hangingPunct="0">
              <a:defRPr sz="3200">
                <a:solidFill>
                  <a:schemeClr val="tx1"/>
                </a:solidFill>
                <a:latin typeface="Helvetica" charset="0"/>
                <a:ea typeface="ＭＳ Ｐゴシック" charset="0"/>
              </a:defRPr>
            </a:lvl5pPr>
            <a:lvl6pPr marL="457200" eaLnBrk="0" fontAlgn="base" hangingPunct="0">
              <a:spcBef>
                <a:spcPct val="0"/>
              </a:spcBef>
              <a:spcAft>
                <a:spcPct val="0"/>
              </a:spcAft>
              <a:defRPr sz="3200">
                <a:solidFill>
                  <a:schemeClr val="tx1"/>
                </a:solidFill>
                <a:latin typeface="Helvetica" charset="0"/>
                <a:ea typeface="ＭＳ Ｐゴシック" charset="0"/>
              </a:defRPr>
            </a:lvl6pPr>
            <a:lvl7pPr marL="914400" eaLnBrk="0" fontAlgn="base" hangingPunct="0">
              <a:spcBef>
                <a:spcPct val="0"/>
              </a:spcBef>
              <a:spcAft>
                <a:spcPct val="0"/>
              </a:spcAft>
              <a:defRPr sz="3200">
                <a:solidFill>
                  <a:schemeClr val="tx1"/>
                </a:solidFill>
                <a:latin typeface="Helvetica" charset="0"/>
                <a:ea typeface="ＭＳ Ｐゴシック" charset="0"/>
              </a:defRPr>
            </a:lvl7pPr>
            <a:lvl8pPr marL="1371600" eaLnBrk="0" fontAlgn="base" hangingPunct="0">
              <a:spcBef>
                <a:spcPct val="0"/>
              </a:spcBef>
              <a:spcAft>
                <a:spcPct val="0"/>
              </a:spcAft>
              <a:defRPr sz="3200">
                <a:solidFill>
                  <a:schemeClr val="tx1"/>
                </a:solidFill>
                <a:latin typeface="Helvetica" charset="0"/>
                <a:ea typeface="ＭＳ Ｐゴシック" charset="0"/>
              </a:defRPr>
            </a:lvl8pPr>
            <a:lvl9pPr marL="1828800" eaLnBrk="0" fontAlgn="base" hangingPunct="0">
              <a:spcBef>
                <a:spcPct val="0"/>
              </a:spcBef>
              <a:spcAft>
                <a:spcPct val="0"/>
              </a:spcAft>
              <a:defRPr sz="3200">
                <a:solidFill>
                  <a:schemeClr val="tx1"/>
                </a:solidFill>
                <a:latin typeface="Helvetica" charset="0"/>
                <a:ea typeface="ＭＳ Ｐゴシック" charset="0"/>
              </a:defRPr>
            </a:lvl9pPr>
          </a:lstStyle>
          <a:p>
            <a:pPr eaLnBrk="1" hangingPunct="1"/>
            <a:fld id="{6D5AE505-06E6-0B4C-A242-21E4C4BD821B}" type="slidenum">
              <a:rPr lang="en-US" sz="1200"/>
              <a:pPr eaLnBrk="1" hangingPunct="1"/>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1" y="10226675"/>
            <a:ext cx="3730806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140" y="18653126"/>
            <a:ext cx="30724929"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19A948-15AF-D54F-80F5-5CFD1737187D}" type="slidenum">
              <a:rPr lang="en-US"/>
              <a:pPr/>
              <a:t>‹#›</a:t>
            </a:fld>
            <a:endParaRPr lang="en-US"/>
          </a:p>
        </p:txBody>
      </p:sp>
    </p:spTree>
    <p:extLst>
      <p:ext uri="{BB962C8B-B14F-4D97-AF65-F5344CB8AC3E}">
        <p14:creationId xmlns:p14="http://schemas.microsoft.com/office/powerpoint/2010/main" val="398169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3DF6AE-9171-FE41-9348-EE249B4A34C6}" type="slidenum">
              <a:rPr lang="en-US"/>
              <a:pPr/>
              <a:t>‹#›</a:t>
            </a:fld>
            <a:endParaRPr lang="en-US"/>
          </a:p>
        </p:txBody>
      </p:sp>
    </p:spTree>
    <p:extLst>
      <p:ext uri="{BB962C8B-B14F-4D97-AF65-F5344CB8AC3E}">
        <p14:creationId xmlns:p14="http://schemas.microsoft.com/office/powerpoint/2010/main" val="228413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301" y="2925763"/>
            <a:ext cx="9326336"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568" y="2925763"/>
            <a:ext cx="2785110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3C0213-060A-8D4A-874D-1599127D59CF}" type="slidenum">
              <a:rPr lang="en-US"/>
              <a:pPr/>
              <a:t>‹#›</a:t>
            </a:fld>
            <a:endParaRPr lang="en-US"/>
          </a:p>
        </p:txBody>
      </p:sp>
    </p:spTree>
    <p:extLst>
      <p:ext uri="{BB962C8B-B14F-4D97-AF65-F5344CB8AC3E}">
        <p14:creationId xmlns:p14="http://schemas.microsoft.com/office/powerpoint/2010/main" val="40064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02FA333-BA43-6545-B774-182C5A279758}" type="slidenum">
              <a:rPr lang="en-US"/>
              <a:pPr/>
              <a:t>‹#›</a:t>
            </a:fld>
            <a:endParaRPr lang="en-US"/>
          </a:p>
        </p:txBody>
      </p:sp>
    </p:spTree>
    <p:extLst>
      <p:ext uri="{BB962C8B-B14F-4D97-AF65-F5344CB8AC3E}">
        <p14:creationId xmlns:p14="http://schemas.microsoft.com/office/powerpoint/2010/main" val="139056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43"/>
            <a:ext cx="37308064"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9"/>
            <a:ext cx="37308064"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C69DAB-09FB-DE46-990B-AACA9C6BADA4}" type="slidenum">
              <a:rPr lang="en-US"/>
              <a:pPr/>
              <a:t>‹#›</a:t>
            </a:fld>
            <a:endParaRPr lang="en-US"/>
          </a:p>
        </p:txBody>
      </p:sp>
    </p:spTree>
    <p:extLst>
      <p:ext uri="{BB962C8B-B14F-4D97-AF65-F5344CB8AC3E}">
        <p14:creationId xmlns:p14="http://schemas.microsoft.com/office/powerpoint/2010/main" val="164124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574" y="9510718"/>
            <a:ext cx="18588717"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0914" y="9510718"/>
            <a:ext cx="18588718"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205AAF7-0A34-8C47-9D4A-42530853E0CA}" type="slidenum">
              <a:rPr lang="en-US"/>
              <a:pPr/>
              <a:t>‹#›</a:t>
            </a:fld>
            <a:endParaRPr lang="en-US"/>
          </a:p>
        </p:txBody>
      </p:sp>
    </p:spTree>
    <p:extLst>
      <p:ext uri="{BB962C8B-B14F-4D97-AF65-F5344CB8AC3E}">
        <p14:creationId xmlns:p14="http://schemas.microsoft.com/office/powerpoint/2010/main" val="368074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7625"/>
            <a:ext cx="3950153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7369180"/>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833" y="10439405"/>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7369180"/>
            <a:ext cx="19399704"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664" y="10439405"/>
            <a:ext cx="19399704"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DEB88FD-ACE7-DE4F-80D3-00A4CA91B2F4}" type="slidenum">
              <a:rPr lang="en-US"/>
              <a:pPr/>
              <a:t>‹#›</a:t>
            </a:fld>
            <a:endParaRPr lang="en-US"/>
          </a:p>
        </p:txBody>
      </p:sp>
    </p:spTree>
    <p:extLst>
      <p:ext uri="{BB962C8B-B14F-4D97-AF65-F5344CB8AC3E}">
        <p14:creationId xmlns:p14="http://schemas.microsoft.com/office/powerpoint/2010/main" val="220782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86EDE16-FE0E-D842-B901-FD2C5083D4BD}" type="slidenum">
              <a:rPr lang="en-US"/>
              <a:pPr/>
              <a:t>‹#›</a:t>
            </a:fld>
            <a:endParaRPr lang="en-US"/>
          </a:p>
        </p:txBody>
      </p:sp>
    </p:spTree>
    <p:extLst>
      <p:ext uri="{BB962C8B-B14F-4D97-AF65-F5344CB8AC3E}">
        <p14:creationId xmlns:p14="http://schemas.microsoft.com/office/powerpoint/2010/main" val="359513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F450691-A0A8-7545-AA18-823873CF79A3}" type="slidenum">
              <a:rPr lang="en-US"/>
              <a:pPr/>
              <a:t>‹#›</a:t>
            </a:fld>
            <a:endParaRPr lang="en-US"/>
          </a:p>
        </p:txBody>
      </p:sp>
    </p:spTree>
    <p:extLst>
      <p:ext uri="{BB962C8B-B14F-4D97-AF65-F5344CB8AC3E}">
        <p14:creationId xmlns:p14="http://schemas.microsoft.com/office/powerpoint/2010/main" val="12551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968" y="1311280"/>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DE69E75-79EC-034F-8049-644D27631850}" type="slidenum">
              <a:rPr lang="en-US"/>
              <a:pPr/>
              <a:t>‹#›</a:t>
            </a:fld>
            <a:endParaRPr lang="en-US"/>
          </a:p>
        </p:txBody>
      </p:sp>
    </p:spTree>
    <p:extLst>
      <p:ext uri="{BB962C8B-B14F-4D97-AF65-F5344CB8AC3E}">
        <p14:creationId xmlns:p14="http://schemas.microsoft.com/office/powerpoint/2010/main" val="326976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7" y="23042563"/>
            <a:ext cx="2633526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437" y="2941644"/>
            <a:ext cx="2633526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437" y="25763543"/>
            <a:ext cx="2633526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4ED7D6E-4C09-F04B-AB35-53E1C2B329B0}" type="slidenum">
              <a:rPr lang="en-US"/>
              <a:pPr/>
              <a:t>‹#›</a:t>
            </a:fld>
            <a:endParaRPr lang="en-US"/>
          </a:p>
        </p:txBody>
      </p:sp>
    </p:spTree>
    <p:extLst>
      <p:ext uri="{BB962C8B-B14F-4D97-AF65-F5344CB8AC3E}">
        <p14:creationId xmlns:p14="http://schemas.microsoft.com/office/powerpoint/2010/main" val="4160449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571" y="2926080"/>
            <a:ext cx="3730806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07557" tIns="203779" rIns="407557" bIns="20377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1571" y="9511393"/>
            <a:ext cx="37308064" cy="1974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07557" tIns="203779" rIns="407557" bIns="2037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1568"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a:latin typeface="Times New Roman" charset="0"/>
              </a:defRPr>
            </a:lvl1pPr>
          </a:lstStyle>
          <a:p>
            <a:endParaRPr lang="en-US"/>
          </a:p>
        </p:txBody>
      </p:sp>
      <p:sp>
        <p:nvSpPr>
          <p:cNvPr id="1029" name="Rectangle 5"/>
          <p:cNvSpPr>
            <a:spLocks noGrp="1" noChangeArrowheads="1"/>
          </p:cNvSpPr>
          <p:nvPr>
            <p:ph type="ftr" sz="quarter" idx="3"/>
          </p:nvPr>
        </p:nvSpPr>
        <p:spPr bwMode="auto">
          <a:xfrm>
            <a:off x="14996435" y="29992320"/>
            <a:ext cx="13898336"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31455633"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charset="0"/>
              </a:defRPr>
            </a:lvl1pPr>
          </a:lstStyle>
          <a:p>
            <a:fld id="{C7D480B1-3941-4A43-9274-AD70264282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ＭＳ Ｐゴシック" pitchFamily="-65"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ＭＳ Ｐゴシック" pitchFamily="-65"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ＭＳ Ｐゴシック" pitchFamily="-65"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ＭＳ Ｐゴシック" pitchFamily="-65"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g"/><Relationship Id="rId12" Type="http://schemas.openxmlformats.org/officeDocument/2006/relationships/image" Target="../media/image9.emf"/><Relationship Id="rId13" Type="http://schemas.openxmlformats.org/officeDocument/2006/relationships/image" Target="../media/image10.tiff"/><Relationship Id="rId14" Type="http://schemas.openxmlformats.org/officeDocument/2006/relationships/image" Target="../media/image11.jpg"/><Relationship Id="rId15" Type="http://schemas.openxmlformats.org/officeDocument/2006/relationships/image" Target="../media/image12.emf"/><Relationship Id="rId16" Type="http://schemas.openxmlformats.org/officeDocument/2006/relationships/image" Target="../media/image13.emf"/><Relationship Id="rId17" Type="http://schemas.openxmlformats.org/officeDocument/2006/relationships/image" Target="../media/image14.emf"/><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1.tiff"/><Relationship Id="rId5" Type="http://schemas.openxmlformats.org/officeDocument/2006/relationships/image" Target="../media/image2.emf"/><Relationship Id="rId6" Type="http://schemas.openxmlformats.org/officeDocument/2006/relationships/image" Target="../media/image3.emf"/><Relationship Id="rId7" Type="http://schemas.openxmlformats.org/officeDocument/2006/relationships/image" Target="../media/image4.emf"/><Relationship Id="rId8" Type="http://schemas.openxmlformats.org/officeDocument/2006/relationships/image" Target="../media/image5.emf"/><Relationship Id="rId9" Type="http://schemas.openxmlformats.org/officeDocument/2006/relationships/image" Target="../media/image6.tiff"/><Relationship Id="rId10"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plat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351" y="18344371"/>
            <a:ext cx="6594870" cy="4719034"/>
          </a:xfrm>
          <a:prstGeom prst="rect">
            <a:avLst/>
          </a:prstGeom>
        </p:spPr>
      </p:pic>
      <p:pic>
        <p:nvPicPr>
          <p:cNvPr id="33" name="Picture 32" descr="bestfitnoachis130kmInboundBOLD.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2642" y="7205656"/>
            <a:ext cx="6294641" cy="4496173"/>
          </a:xfrm>
          <a:prstGeom prst="rect">
            <a:avLst/>
          </a:prstGeom>
          <a:ln>
            <a:solidFill>
              <a:srgbClr val="FFFFFF"/>
            </a:solidFill>
          </a:ln>
        </p:spPr>
      </p:pic>
      <p:pic>
        <p:nvPicPr>
          <p:cNvPr id="35" name="Picture 34" descr="altvarlatnewBOLD.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2058" y="12984466"/>
            <a:ext cx="6294641" cy="4496173"/>
          </a:xfrm>
          <a:prstGeom prst="rect">
            <a:avLst/>
          </a:prstGeom>
          <a:ln>
            <a:solidFill>
              <a:srgbClr val="FFFFFF"/>
            </a:solidFill>
          </a:ln>
        </p:spPr>
      </p:pic>
      <p:pic>
        <p:nvPicPr>
          <p:cNvPr id="36" name="Picture 35" descr="bestfitnoachis160kmInboundBOLD.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9345" y="12984569"/>
            <a:ext cx="6294641" cy="4496173"/>
          </a:xfrm>
          <a:prstGeom prst="rect">
            <a:avLst/>
          </a:prstGeom>
          <a:ln>
            <a:noFill/>
          </a:ln>
        </p:spPr>
      </p:pic>
      <p:pic>
        <p:nvPicPr>
          <p:cNvPr id="37" name="Picture 36" descr="altvarlat_alt_BOLD.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51503" y="7198378"/>
            <a:ext cx="6294641" cy="4496173"/>
          </a:xfrm>
          <a:prstGeom prst="rect">
            <a:avLst/>
          </a:prstGeom>
          <a:ln>
            <a:solidFill>
              <a:srgbClr val="FFFFFF"/>
            </a:solidFill>
          </a:ln>
        </p:spPr>
      </p:pic>
      <p:pic>
        <p:nvPicPr>
          <p:cNvPr id="39" name="Picture 38" descr="plate2.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89327" y="18614229"/>
            <a:ext cx="6225038" cy="4458576"/>
          </a:xfrm>
          <a:prstGeom prst="rect">
            <a:avLst/>
          </a:prstGeom>
        </p:spPr>
      </p:pic>
      <p:pic>
        <p:nvPicPr>
          <p:cNvPr id="40" name="Picture 39" descr="adjustedsza_BOLDcc.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39009" y="7204686"/>
            <a:ext cx="6299020" cy="4499300"/>
          </a:xfrm>
          <a:prstGeom prst="rect">
            <a:avLst/>
          </a:prstGeom>
        </p:spPr>
      </p:pic>
      <p:pic>
        <p:nvPicPr>
          <p:cNvPr id="41" name="Picture 40" descr="smith2009fig6.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57488" y="18565516"/>
            <a:ext cx="5935557" cy="4628052"/>
          </a:xfrm>
          <a:prstGeom prst="rect">
            <a:avLst/>
          </a:prstGeom>
        </p:spPr>
      </p:pic>
      <p:pic>
        <p:nvPicPr>
          <p:cNvPr id="44" name="Picture 43" descr="mariner9overviewavg_BOLDONEPANEL.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440750" y="7252954"/>
            <a:ext cx="6299020" cy="4499300"/>
          </a:xfrm>
          <a:prstGeom prst="rect">
            <a:avLst/>
          </a:prstGeom>
        </p:spPr>
      </p:pic>
      <p:pic>
        <p:nvPicPr>
          <p:cNvPr id="46" name="Picture 45" descr="mariner9hantsch_SZA.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73161" y="12792078"/>
            <a:ext cx="5383709" cy="4915204"/>
          </a:xfrm>
          <a:prstGeom prst="rect">
            <a:avLst/>
          </a:prstGeom>
        </p:spPr>
      </p:pic>
      <p:pic>
        <p:nvPicPr>
          <p:cNvPr id="51" name="Picture 50" descr="ma010225.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039330" y="18954953"/>
            <a:ext cx="5115215" cy="4303666"/>
          </a:xfrm>
          <a:prstGeom prst="rect">
            <a:avLst/>
          </a:prstGeom>
        </p:spPr>
      </p:pic>
      <p:pic>
        <p:nvPicPr>
          <p:cNvPr id="52" name="Picture 51" descr="plotpresstrans_BOLD.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093746" y="12997355"/>
            <a:ext cx="6299021" cy="4499300"/>
          </a:xfrm>
          <a:prstGeom prst="rect">
            <a:avLst/>
          </a:prstGeom>
        </p:spPr>
      </p:pic>
      <p:sp>
        <p:nvSpPr>
          <p:cNvPr id="19" name="Rectangle 18"/>
          <p:cNvSpPr/>
          <p:nvPr/>
        </p:nvSpPr>
        <p:spPr>
          <a:xfrm>
            <a:off x="8157664" y="6205753"/>
            <a:ext cx="13218851" cy="18289963"/>
          </a:xfrm>
          <a:prstGeom prst="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7"/>
          <p:cNvSpPr txBox="1">
            <a:spLocks noChangeArrowheads="1"/>
          </p:cNvSpPr>
          <p:nvPr/>
        </p:nvSpPr>
        <p:spPr bwMode="auto">
          <a:xfrm>
            <a:off x="1296839" y="6181401"/>
            <a:ext cx="6442538" cy="25294357"/>
          </a:xfrm>
          <a:prstGeom prst="rect">
            <a:avLst/>
          </a:prstGeom>
          <a:solidFill>
            <a:srgbClr val="FDFFA4"/>
          </a:solidFill>
          <a:ln>
            <a:solidFill>
              <a:srgbClr val="004080"/>
            </a:solidFill>
          </a:ln>
          <a:extLst/>
        </p:spPr>
        <p:txBody>
          <a:bodyPr lIns="914400" tIns="457200" rIns="914400" bIns="914400"/>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37931725" indent="-37474525" eaLnBrk="0" hangingPunct="0">
              <a:tabLst>
                <a:tab pos="500063" algn="l"/>
              </a:tabLst>
              <a:defRPr sz="3200">
                <a:solidFill>
                  <a:schemeClr val="tx1"/>
                </a:solidFill>
                <a:latin typeface="Helvetica" charset="0"/>
                <a:ea typeface="ＭＳ Ｐゴシック" charset="0"/>
              </a:defRPr>
            </a:lvl2pPr>
            <a:lvl3pPr eaLnBrk="0" hangingPunct="0">
              <a:tabLst>
                <a:tab pos="500063" algn="l"/>
              </a:tabLst>
              <a:defRPr sz="3200">
                <a:solidFill>
                  <a:schemeClr val="tx1"/>
                </a:solidFill>
                <a:latin typeface="Helvetica" charset="0"/>
                <a:ea typeface="ＭＳ Ｐゴシック" charset="0"/>
              </a:defRPr>
            </a:lvl3pPr>
            <a:lvl4pPr eaLnBrk="0" hangingPunct="0">
              <a:tabLst>
                <a:tab pos="500063" algn="l"/>
              </a:tabLst>
              <a:defRPr sz="3200">
                <a:solidFill>
                  <a:schemeClr val="tx1"/>
                </a:solidFill>
                <a:latin typeface="Helvetica" charset="0"/>
                <a:ea typeface="ＭＳ Ｐゴシック" charset="0"/>
              </a:defRPr>
            </a:lvl4pPr>
            <a:lvl5pPr eaLnBrk="0" hangingPunct="0">
              <a:tabLst>
                <a:tab pos="500063" algn="l"/>
              </a:tabLst>
              <a:defRPr sz="3200">
                <a:solidFill>
                  <a:schemeClr val="tx1"/>
                </a:solidFill>
                <a:latin typeface="Helvetica" charset="0"/>
                <a:ea typeface="ＭＳ Ｐゴシック" charset="0"/>
              </a:defRPr>
            </a:lvl5pPr>
            <a:lvl6pPr marL="4572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9144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1371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18288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eaLnBrk="1" hangingPunct="1">
              <a:spcBef>
                <a:spcPct val="50000"/>
              </a:spcBef>
            </a:pPr>
            <a:r>
              <a:rPr lang="en-US" sz="4000" b="1" dirty="0" smtClean="0"/>
              <a:t>Abstract</a:t>
            </a:r>
            <a:endParaRPr lang="en-US" sz="4000" b="1" dirty="0"/>
          </a:p>
          <a:p>
            <a:pPr eaLnBrk="1" hangingPunct="1">
              <a:spcBef>
                <a:spcPct val="10000"/>
              </a:spcBef>
            </a:pPr>
            <a:r>
              <a:rPr lang="en-US" altLang="ja-JP" sz="3000" dirty="0" smtClean="0">
                <a:latin typeface="Times New Roman" charset="0"/>
              </a:rPr>
              <a:t>Dust storms are well known to strongly perturb the state of the lower atmosphere of Mars, yet few studies have investigated their impact on the upper atmosphere. Mars Global Surveyor </a:t>
            </a:r>
            <a:r>
              <a:rPr lang="en-US" altLang="ja-JP" sz="3000" dirty="0" err="1" smtClean="0">
                <a:latin typeface="Times New Roman" charset="0"/>
              </a:rPr>
              <a:t>aerobraking</a:t>
            </a:r>
            <a:r>
              <a:rPr lang="en-US" altLang="ja-JP" sz="3000" dirty="0" smtClean="0">
                <a:latin typeface="Times New Roman" charset="0"/>
              </a:rPr>
              <a:t> accelerometer density measurements revealed that regional dust storms can cause significant changes in atmospheric density as high as 130-160 km, even thousands of kilometers away from the location of the dust storm itself. Mars Express SPICAM UV spectrometer measurements during stellar </a:t>
            </a:r>
            <a:r>
              <a:rPr lang="en-US" altLang="ja-JP" sz="3000" dirty="0" err="1" smtClean="0">
                <a:latin typeface="Times New Roman" charset="0"/>
              </a:rPr>
              <a:t>occultations</a:t>
            </a:r>
            <a:r>
              <a:rPr lang="en-US" altLang="ja-JP" sz="3000" dirty="0" smtClean="0">
                <a:latin typeface="Times New Roman" charset="0"/>
              </a:rPr>
              <a:t> have also shown that atmospheric density increases during a dust storm in the middle atmosphere, 70-130 km. Here we report the results of an investigation into the effects of dust storms on the upper atmosphere using observations from </a:t>
            </a:r>
            <a:r>
              <a:rPr lang="en-US" altLang="ja-JP" sz="3000" dirty="0" err="1" smtClean="0">
                <a:latin typeface="Times New Roman" charset="0"/>
              </a:rPr>
              <a:t>aerobraking</a:t>
            </a:r>
            <a:r>
              <a:rPr lang="en-US" altLang="ja-JP" sz="3000" dirty="0" smtClean="0">
                <a:latin typeface="Times New Roman" charset="0"/>
              </a:rPr>
              <a:t> orbiters and SPICAM. We investigate how the fractional increase in atmospheric density during a dust storm depends on altitude and on distance from dust storm center. We also quantify the timescales over which densities increase at dust storm onset and decay afterwards. These results will be useful for characterizing coupling between atmospheric regions during the extreme conditions presented by a raging dust storm and can be contrasted with the coupling present during quiescent conditions. They will also be useful for planning operations of deep-dipping orbiters, such as MAVEN. </a:t>
            </a:r>
          </a:p>
          <a:p>
            <a:pPr eaLnBrk="1" hangingPunct="1">
              <a:spcBef>
                <a:spcPct val="10000"/>
              </a:spcBef>
            </a:pPr>
            <a:endParaRPr lang="en-US" altLang="ja-JP" sz="2800" dirty="0" smtClean="0">
              <a:latin typeface="Times New Roman" charset="0"/>
            </a:endParaRPr>
          </a:p>
        </p:txBody>
      </p:sp>
      <p:sp>
        <p:nvSpPr>
          <p:cNvPr id="14379" name="Rectangle 180"/>
          <p:cNvSpPr>
            <a:spLocks noChangeArrowheads="1"/>
          </p:cNvSpPr>
          <p:nvPr/>
        </p:nvSpPr>
        <p:spPr bwMode="auto">
          <a:xfrm>
            <a:off x="8220757" y="1109887"/>
            <a:ext cx="27679673" cy="3970318"/>
          </a:xfrm>
          <a:prstGeom prst="rect">
            <a:avLst/>
          </a:prstGeom>
          <a:solidFill>
            <a:srgbClr val="FDFFA4"/>
          </a:solidFill>
          <a:ln>
            <a:solidFill>
              <a:srgbClr val="004080"/>
            </a:solidFill>
          </a:ln>
          <a:extLst/>
        </p:spPr>
        <p:txBody>
          <a:bodyPr wrap="none">
            <a:spAutoFit/>
          </a:bodyPr>
          <a:lstStyle/>
          <a:p>
            <a:pPr algn="ctr"/>
            <a:r>
              <a:rPr lang="en-US" sz="6000" dirty="0"/>
              <a:t>P21A-1646</a:t>
            </a:r>
            <a:endParaRPr lang="en-US" sz="6000" b="1" dirty="0" smtClean="0"/>
          </a:p>
          <a:p>
            <a:pPr algn="ctr"/>
            <a:r>
              <a:rPr lang="en-US" sz="8000" b="1" dirty="0" smtClean="0"/>
              <a:t>Effects of Dust Storms in the Upper Atmosphere of Mars</a:t>
            </a:r>
          </a:p>
          <a:p>
            <a:pPr algn="ctr"/>
            <a:endParaRPr lang="en-US" b="1" dirty="0" smtClean="0"/>
          </a:p>
          <a:p>
            <a:pPr algn="ctr"/>
            <a:r>
              <a:rPr lang="en-US" sz="4800" b="1" dirty="0" smtClean="0"/>
              <a:t>Robert </a:t>
            </a:r>
            <a:r>
              <a:rPr lang="en-US" sz="4800" b="1" dirty="0"/>
              <a:t>Pratt and Paul Withers</a:t>
            </a:r>
            <a:r>
              <a:rPr lang="en-US" b="1" dirty="0"/>
              <a:t/>
            </a:r>
            <a:br>
              <a:rPr lang="en-US" b="1" dirty="0"/>
            </a:br>
            <a:r>
              <a:rPr lang="en-US" i="1" dirty="0"/>
              <a:t>Center for Space Physics, Boston University, Boston, MA </a:t>
            </a:r>
            <a:r>
              <a:rPr lang="en-US" i="1" dirty="0" smtClean="0"/>
              <a:t>02215</a:t>
            </a:r>
            <a:endParaRPr lang="en-US" i="1" dirty="0"/>
          </a:p>
        </p:txBody>
      </p:sp>
      <p:pic>
        <p:nvPicPr>
          <p:cNvPr id="2" name="Picture 1" descr="CSP_banner_crop.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236160" y="3214876"/>
            <a:ext cx="6625731" cy="1427884"/>
          </a:xfrm>
          <a:prstGeom prst="rect">
            <a:avLst/>
          </a:prstGeom>
        </p:spPr>
      </p:pic>
      <p:pic>
        <p:nvPicPr>
          <p:cNvPr id="3" name="Picture 2" descr="boston_univ_186.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98165" y="2930009"/>
            <a:ext cx="4014216" cy="1803400"/>
          </a:xfrm>
          <a:prstGeom prst="rect">
            <a:avLst/>
          </a:prstGeom>
        </p:spPr>
      </p:pic>
      <p:sp>
        <p:nvSpPr>
          <p:cNvPr id="17" name="Rectangle 16"/>
          <p:cNvSpPr/>
          <p:nvPr/>
        </p:nvSpPr>
        <p:spPr>
          <a:xfrm>
            <a:off x="24836645" y="19135059"/>
            <a:ext cx="516183" cy="398471"/>
          </a:xfrm>
          <a:prstGeom prst="rect">
            <a:avLst/>
          </a:prstGeom>
          <a:noFill/>
          <a:ln w="76200" cmpd="sng">
            <a:solidFill>
              <a:srgbClr val="E1F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1744850" y="6206532"/>
            <a:ext cx="7012737" cy="18328868"/>
          </a:xfrm>
          <a:prstGeom prst="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a:spLocks noChangeAspect="1"/>
          </p:cNvSpPr>
          <p:nvPr/>
        </p:nvSpPr>
        <p:spPr>
          <a:xfrm>
            <a:off x="29076182" y="6192905"/>
            <a:ext cx="7001745" cy="1830281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155086" y="24948866"/>
            <a:ext cx="13222224" cy="4524315"/>
          </a:xfrm>
          <a:prstGeom prst="rect">
            <a:avLst/>
          </a:prstGeom>
          <a:solidFill>
            <a:srgbClr val="9FBEFF"/>
          </a:solidFill>
          <a:ln w="76200" cmpd="sng">
            <a:solidFill>
              <a:srgbClr val="0000FF"/>
            </a:solidFill>
          </a:ln>
        </p:spPr>
        <p:txBody>
          <a:bodyPr wrap="square" rtlCol="0">
            <a:spAutoFit/>
          </a:bodyPr>
          <a:lstStyle/>
          <a:p>
            <a:r>
              <a:rPr lang="en-US" dirty="0">
                <a:latin typeface="+mn-lt"/>
              </a:rPr>
              <a:t>A regional dust storm centered on the </a:t>
            </a:r>
            <a:r>
              <a:rPr lang="en-US" dirty="0" err="1">
                <a:latin typeface="+mn-lt"/>
              </a:rPr>
              <a:t>Noachis</a:t>
            </a:r>
            <a:r>
              <a:rPr lang="en-US" dirty="0">
                <a:latin typeface="+mn-lt"/>
              </a:rPr>
              <a:t> Terra region (approximately </a:t>
            </a:r>
            <a:r>
              <a:rPr lang="en-US" dirty="0" smtClean="0">
                <a:latin typeface="+mn-lt"/>
              </a:rPr>
              <a:t>40</a:t>
            </a:r>
            <a:r>
              <a:rPr lang="en-US" baseline="30000" dirty="0" smtClean="0">
                <a:latin typeface="+mn-lt"/>
              </a:rPr>
              <a:t>o</a:t>
            </a:r>
            <a:r>
              <a:rPr lang="en-US" dirty="0" smtClean="0">
                <a:latin typeface="+mn-lt"/>
              </a:rPr>
              <a:t>S</a:t>
            </a:r>
            <a:r>
              <a:rPr lang="en-US" dirty="0">
                <a:latin typeface="+mn-lt"/>
              </a:rPr>
              <a:t>, </a:t>
            </a:r>
            <a:r>
              <a:rPr lang="en-US" dirty="0" smtClean="0">
                <a:latin typeface="+mn-lt"/>
              </a:rPr>
              <a:t>0</a:t>
            </a:r>
            <a:r>
              <a:rPr lang="en-US" baseline="30000" dirty="0" smtClean="0">
                <a:latin typeface="+mn-lt"/>
              </a:rPr>
              <a:t>o</a:t>
            </a:r>
            <a:r>
              <a:rPr lang="en-US" dirty="0" smtClean="0">
                <a:latin typeface="+mn-lt"/>
              </a:rPr>
              <a:t>E</a:t>
            </a:r>
            <a:r>
              <a:rPr lang="en-US" dirty="0">
                <a:latin typeface="+mn-lt"/>
              </a:rPr>
              <a:t>) occurred during MGS </a:t>
            </a:r>
            <a:r>
              <a:rPr lang="en-US" dirty="0" err="1">
                <a:latin typeface="+mn-lt"/>
              </a:rPr>
              <a:t>aerobraking</a:t>
            </a:r>
            <a:r>
              <a:rPr lang="en-US" dirty="0">
                <a:latin typeface="+mn-lt"/>
              </a:rPr>
              <a:t>. This caused a sharp increase, followed by a steady decline, in upper atmospheric densities measured by the MGS accelerometer far in the northern hemisphere. The timescale for decay in </a:t>
            </a:r>
            <a:r>
              <a:rPr lang="en-US" dirty="0" err="1">
                <a:latin typeface="+mn-lt"/>
              </a:rPr>
              <a:t>thermospheric</a:t>
            </a:r>
            <a:r>
              <a:rPr lang="en-US" dirty="0">
                <a:latin typeface="+mn-lt"/>
              </a:rPr>
              <a:t> densities </a:t>
            </a:r>
            <a:r>
              <a:rPr lang="en-US" dirty="0" smtClean="0">
                <a:latin typeface="+mn-lt"/>
              </a:rPr>
              <a:t>was 40 – 80 </a:t>
            </a:r>
            <a:r>
              <a:rPr lang="en-US" dirty="0">
                <a:latin typeface="+mn-lt"/>
              </a:rPr>
              <a:t>degrees of </a:t>
            </a:r>
            <a:r>
              <a:rPr lang="en-US" dirty="0" err="1">
                <a:latin typeface="+mn-lt"/>
              </a:rPr>
              <a:t>Ls</a:t>
            </a:r>
            <a:r>
              <a:rPr lang="en-US" dirty="0">
                <a:latin typeface="+mn-lt"/>
              </a:rPr>
              <a:t> </a:t>
            </a:r>
            <a:r>
              <a:rPr lang="en-US" dirty="0" smtClean="0">
                <a:latin typeface="+mn-lt"/>
              </a:rPr>
              <a:t>(80 – 160 sols)</a:t>
            </a:r>
            <a:r>
              <a:rPr lang="en-US" dirty="0">
                <a:latin typeface="+mn-lt"/>
              </a:rPr>
              <a:t>. This timescale does not depend on altitude between 130 km and 160 km, but it does </a:t>
            </a:r>
            <a:r>
              <a:rPr lang="en-US" dirty="0" smtClean="0">
                <a:latin typeface="+mn-lt"/>
              </a:rPr>
              <a:t>decrease </a:t>
            </a:r>
            <a:r>
              <a:rPr lang="en-US" dirty="0">
                <a:latin typeface="+mn-lt"/>
              </a:rPr>
              <a:t>with increasing distance from the dust storm. This is contrary to the trend seen in lower atmospheric observations. The peak </a:t>
            </a:r>
            <a:r>
              <a:rPr lang="en-US" dirty="0" err="1">
                <a:latin typeface="+mn-lt"/>
              </a:rPr>
              <a:t>thermospheric</a:t>
            </a:r>
            <a:r>
              <a:rPr lang="en-US" dirty="0">
                <a:latin typeface="+mn-lt"/>
              </a:rPr>
              <a:t> density enhancement is a factor of two at all altitudes and latitudes sampled.</a:t>
            </a:r>
          </a:p>
        </p:txBody>
      </p:sp>
      <p:sp>
        <p:nvSpPr>
          <p:cNvPr id="27" name="TextBox 26"/>
          <p:cNvSpPr txBox="1"/>
          <p:nvPr/>
        </p:nvSpPr>
        <p:spPr>
          <a:xfrm>
            <a:off x="21753753" y="24968174"/>
            <a:ext cx="7022592" cy="3539430"/>
          </a:xfrm>
          <a:prstGeom prst="rect">
            <a:avLst/>
          </a:prstGeom>
          <a:solidFill>
            <a:srgbClr val="86FF9C"/>
          </a:solidFill>
          <a:ln w="76200" cmpd="sng">
            <a:solidFill>
              <a:srgbClr val="008000"/>
            </a:solidFill>
          </a:ln>
        </p:spPr>
        <p:txBody>
          <a:bodyPr wrap="square" rtlCol="0">
            <a:spAutoFit/>
          </a:bodyPr>
          <a:lstStyle/>
          <a:p>
            <a:r>
              <a:rPr lang="en-US" dirty="0">
                <a:latin typeface="+mn-lt"/>
              </a:rPr>
              <a:t>A relatively small dust storm occurred at </a:t>
            </a:r>
            <a:r>
              <a:rPr lang="en-US" dirty="0" err="1" smtClean="0">
                <a:latin typeface="+mn-lt"/>
              </a:rPr>
              <a:t>Ls</a:t>
            </a:r>
            <a:r>
              <a:rPr lang="en-US" dirty="0">
                <a:latin typeface="+mn-lt"/>
              </a:rPr>
              <a:t> </a:t>
            </a:r>
            <a:r>
              <a:rPr lang="en-US" dirty="0" smtClean="0">
                <a:latin typeface="+mn-lt"/>
              </a:rPr>
              <a:t>= 130</a:t>
            </a:r>
            <a:r>
              <a:rPr lang="en-US" baseline="30000" dirty="0" smtClean="0">
                <a:latin typeface="+mn-lt"/>
              </a:rPr>
              <a:t>o</a:t>
            </a:r>
            <a:r>
              <a:rPr lang="en-US" dirty="0" smtClean="0">
                <a:latin typeface="+mn-lt"/>
              </a:rPr>
              <a:t> </a:t>
            </a:r>
            <a:r>
              <a:rPr lang="en-US" dirty="0">
                <a:latin typeface="+mn-lt"/>
              </a:rPr>
              <a:t>in Mars Year </a:t>
            </a:r>
            <a:r>
              <a:rPr lang="en-US" dirty="0" smtClean="0">
                <a:latin typeface="+mn-lt"/>
              </a:rPr>
              <a:t>27 (yellow box in lower plot). </a:t>
            </a:r>
            <a:r>
              <a:rPr lang="en-US" dirty="0">
                <a:latin typeface="+mn-lt"/>
              </a:rPr>
              <a:t>This caused the altitude of peak </a:t>
            </a:r>
            <a:r>
              <a:rPr lang="en-US" dirty="0" err="1">
                <a:latin typeface="+mn-lt"/>
              </a:rPr>
              <a:t>ionospheric</a:t>
            </a:r>
            <a:r>
              <a:rPr lang="en-US" dirty="0">
                <a:latin typeface="+mn-lt"/>
              </a:rPr>
              <a:t> electron density, which corresponds to a constant pressure level, to rise then fall. This was detected by MGS radio occultation measurements</a:t>
            </a:r>
            <a:r>
              <a:rPr lang="en-US" dirty="0" smtClean="0">
                <a:latin typeface="+mn-lt"/>
              </a:rPr>
              <a:t>.</a:t>
            </a:r>
            <a:endParaRPr lang="en-US" dirty="0">
              <a:latin typeface="+mn-lt"/>
            </a:endParaRPr>
          </a:p>
        </p:txBody>
      </p:sp>
      <p:sp>
        <p:nvSpPr>
          <p:cNvPr id="42" name="TextBox 41"/>
          <p:cNvSpPr txBox="1"/>
          <p:nvPr/>
        </p:nvSpPr>
        <p:spPr>
          <a:xfrm>
            <a:off x="29076474" y="24970584"/>
            <a:ext cx="7022592" cy="6494085"/>
          </a:xfrm>
          <a:prstGeom prst="rect">
            <a:avLst/>
          </a:prstGeom>
          <a:solidFill>
            <a:srgbClr val="FF9491"/>
          </a:solidFill>
          <a:ln w="76200" cmpd="sng">
            <a:solidFill>
              <a:srgbClr val="FF0000"/>
            </a:solidFill>
          </a:ln>
        </p:spPr>
        <p:txBody>
          <a:bodyPr wrap="square" rtlCol="0">
            <a:spAutoFit/>
          </a:bodyPr>
          <a:lstStyle/>
          <a:p>
            <a:r>
              <a:rPr lang="en-US" dirty="0">
                <a:latin typeface="+mn-lt"/>
              </a:rPr>
              <a:t>Mariner 9 reached Mars in 1971 during a massive dust storm that obscured almost the entire surface. The </a:t>
            </a:r>
            <a:r>
              <a:rPr lang="en-US" dirty="0" err="1">
                <a:latin typeface="+mn-lt"/>
              </a:rPr>
              <a:t>ionospheric</a:t>
            </a:r>
            <a:r>
              <a:rPr lang="en-US" dirty="0">
                <a:latin typeface="+mn-lt"/>
              </a:rPr>
              <a:t> peak was elevated by 20-30 km above its typical altitude due to the extreme expansion of the lower atmosphere. Its radio occultation measurements reveal the steady decay of peak altitude towards typical values. The orbital period was 12 hours, or about 1/4 degrees of </a:t>
            </a:r>
            <a:r>
              <a:rPr lang="en-US" dirty="0" err="1">
                <a:latin typeface="+mn-lt"/>
              </a:rPr>
              <a:t>Ls</a:t>
            </a:r>
            <a:r>
              <a:rPr lang="en-US" dirty="0">
                <a:latin typeface="+mn-lt"/>
              </a:rPr>
              <a:t>. The timescale is roughly comparable to those determined for the </a:t>
            </a:r>
            <a:r>
              <a:rPr lang="en-US" dirty="0" err="1">
                <a:latin typeface="+mn-lt"/>
              </a:rPr>
              <a:t>Noachis</a:t>
            </a:r>
            <a:r>
              <a:rPr lang="en-US" dirty="0">
                <a:latin typeface="+mn-lt"/>
              </a:rPr>
              <a:t> dust storm from MGS accelerometer data.</a:t>
            </a:r>
          </a:p>
        </p:txBody>
      </p:sp>
      <p:sp>
        <p:nvSpPr>
          <p:cNvPr id="43" name="Text Box 7"/>
          <p:cNvSpPr txBox="1">
            <a:spLocks noChangeArrowheads="1"/>
          </p:cNvSpPr>
          <p:nvPr/>
        </p:nvSpPr>
        <p:spPr bwMode="auto">
          <a:xfrm>
            <a:off x="36687147" y="6224569"/>
            <a:ext cx="6039074" cy="14183630"/>
          </a:xfrm>
          <a:prstGeom prst="rect">
            <a:avLst/>
          </a:prstGeom>
          <a:solidFill>
            <a:srgbClr val="FDFFA4"/>
          </a:solidFill>
          <a:ln>
            <a:solidFill>
              <a:srgbClr val="004080"/>
            </a:solidFill>
          </a:ln>
          <a:extLst/>
        </p:spPr>
        <p:txBody>
          <a:bodyPr lIns="914400" tIns="457200" rIns="914400" bIns="914400"/>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37931725" indent="-37474525" eaLnBrk="0" hangingPunct="0">
              <a:tabLst>
                <a:tab pos="500063" algn="l"/>
              </a:tabLst>
              <a:defRPr sz="3200">
                <a:solidFill>
                  <a:schemeClr val="tx1"/>
                </a:solidFill>
                <a:latin typeface="Helvetica" charset="0"/>
                <a:ea typeface="ＭＳ Ｐゴシック" charset="0"/>
              </a:defRPr>
            </a:lvl2pPr>
            <a:lvl3pPr eaLnBrk="0" hangingPunct="0">
              <a:tabLst>
                <a:tab pos="500063" algn="l"/>
              </a:tabLst>
              <a:defRPr sz="3200">
                <a:solidFill>
                  <a:schemeClr val="tx1"/>
                </a:solidFill>
                <a:latin typeface="Helvetica" charset="0"/>
                <a:ea typeface="ＭＳ Ｐゴシック" charset="0"/>
              </a:defRPr>
            </a:lvl3pPr>
            <a:lvl4pPr eaLnBrk="0" hangingPunct="0">
              <a:tabLst>
                <a:tab pos="500063" algn="l"/>
              </a:tabLst>
              <a:defRPr sz="3200">
                <a:solidFill>
                  <a:schemeClr val="tx1"/>
                </a:solidFill>
                <a:latin typeface="Helvetica" charset="0"/>
                <a:ea typeface="ＭＳ Ｐゴシック" charset="0"/>
              </a:defRPr>
            </a:lvl4pPr>
            <a:lvl5pPr eaLnBrk="0" hangingPunct="0">
              <a:tabLst>
                <a:tab pos="500063" algn="l"/>
              </a:tabLst>
              <a:defRPr sz="3200">
                <a:solidFill>
                  <a:schemeClr val="tx1"/>
                </a:solidFill>
                <a:latin typeface="Helvetica" charset="0"/>
                <a:ea typeface="ＭＳ Ｐゴシック" charset="0"/>
              </a:defRPr>
            </a:lvl5pPr>
            <a:lvl6pPr marL="4572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9144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1371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18288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eaLnBrk="1" hangingPunct="1">
              <a:spcBef>
                <a:spcPct val="10000"/>
              </a:spcBef>
            </a:pPr>
            <a:r>
              <a:rPr lang="en-US" sz="3600" b="1" dirty="0">
                <a:latin typeface="+mn-lt"/>
              </a:rPr>
              <a:t>Dust storms can have substantial effects on the upper atmospheric conditions in which MAVEN will operate. Densities can double or more over only a few days, even far away from the center of a storm. For substantial storms, these effects can persist for a month or longer. We recommend that MAVEN develop procedures for responding to the onset of a dust storm and explore what assets can provide early warning of dust storms.</a:t>
            </a:r>
            <a:endParaRPr lang="en-US" altLang="ja-JP" sz="3600" b="1" dirty="0" smtClean="0">
              <a:latin typeface="+mn-lt"/>
            </a:endParaRPr>
          </a:p>
        </p:txBody>
      </p:sp>
      <p:sp>
        <p:nvSpPr>
          <p:cNvPr id="45" name="Text Box 7"/>
          <p:cNvSpPr txBox="1">
            <a:spLocks noChangeArrowheads="1"/>
          </p:cNvSpPr>
          <p:nvPr/>
        </p:nvSpPr>
        <p:spPr bwMode="auto">
          <a:xfrm>
            <a:off x="36013001" y="24574407"/>
            <a:ext cx="7249886" cy="7498452"/>
          </a:xfrm>
          <a:prstGeom prst="rect">
            <a:avLst/>
          </a:prstGeom>
          <a:noFill/>
          <a:ln>
            <a:noFill/>
          </a:ln>
          <a:extLst/>
        </p:spPr>
        <p:txBody>
          <a:bodyPr lIns="914400" tIns="457200" rIns="914400" bIns="914400"/>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37931725" indent="-37474525" eaLnBrk="0" hangingPunct="0">
              <a:tabLst>
                <a:tab pos="500063" algn="l"/>
              </a:tabLst>
              <a:defRPr sz="3200">
                <a:solidFill>
                  <a:schemeClr val="tx1"/>
                </a:solidFill>
                <a:latin typeface="Helvetica" charset="0"/>
                <a:ea typeface="ＭＳ Ｐゴシック" charset="0"/>
              </a:defRPr>
            </a:lvl2pPr>
            <a:lvl3pPr eaLnBrk="0" hangingPunct="0">
              <a:tabLst>
                <a:tab pos="500063" algn="l"/>
              </a:tabLst>
              <a:defRPr sz="3200">
                <a:solidFill>
                  <a:schemeClr val="tx1"/>
                </a:solidFill>
                <a:latin typeface="Helvetica" charset="0"/>
                <a:ea typeface="ＭＳ Ｐゴシック" charset="0"/>
              </a:defRPr>
            </a:lvl3pPr>
            <a:lvl4pPr eaLnBrk="0" hangingPunct="0">
              <a:tabLst>
                <a:tab pos="500063" algn="l"/>
              </a:tabLst>
              <a:defRPr sz="3200">
                <a:solidFill>
                  <a:schemeClr val="tx1"/>
                </a:solidFill>
                <a:latin typeface="Helvetica" charset="0"/>
                <a:ea typeface="ＭＳ Ｐゴシック" charset="0"/>
              </a:defRPr>
            </a:lvl4pPr>
            <a:lvl5pPr eaLnBrk="0" hangingPunct="0">
              <a:tabLst>
                <a:tab pos="500063" algn="l"/>
              </a:tabLst>
              <a:defRPr sz="3200">
                <a:solidFill>
                  <a:schemeClr val="tx1"/>
                </a:solidFill>
                <a:latin typeface="Helvetica" charset="0"/>
                <a:ea typeface="ＭＳ Ｐゴシック" charset="0"/>
              </a:defRPr>
            </a:lvl5pPr>
            <a:lvl6pPr marL="4572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9144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1371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18288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eaLnBrk="1" hangingPunct="1">
              <a:spcBef>
                <a:spcPct val="10000"/>
              </a:spcBef>
            </a:pPr>
            <a:r>
              <a:rPr lang="en-US" altLang="ja-JP" sz="2800" b="1" dirty="0" smtClean="0">
                <a:latin typeface="Helvetica"/>
                <a:cs typeface="Helvetica"/>
              </a:rPr>
              <a:t>References</a:t>
            </a:r>
          </a:p>
          <a:p>
            <a:pPr eaLnBrk="1" hangingPunct="1">
              <a:spcBef>
                <a:spcPct val="10000"/>
              </a:spcBef>
            </a:pPr>
            <a:r>
              <a:rPr lang="en-US" sz="1800" dirty="0" smtClean="0">
                <a:solidFill>
                  <a:srgbClr val="000000"/>
                </a:solidFill>
                <a:latin typeface="+mn-lt"/>
              </a:rPr>
              <a:t>Smith</a:t>
            </a:r>
            <a:r>
              <a:rPr lang="en-US" sz="1800" dirty="0">
                <a:solidFill>
                  <a:srgbClr val="000000"/>
                </a:solidFill>
                <a:latin typeface="+mn-lt"/>
              </a:rPr>
              <a:t>, M. D., J. C. Pearl, B. J. </a:t>
            </a:r>
            <a:r>
              <a:rPr lang="en-US" sz="1800" dirty="0" err="1">
                <a:solidFill>
                  <a:srgbClr val="000000"/>
                </a:solidFill>
                <a:latin typeface="+mn-lt"/>
              </a:rPr>
              <a:t>Conrath</a:t>
            </a:r>
            <a:r>
              <a:rPr lang="en-US" sz="1800" dirty="0">
                <a:solidFill>
                  <a:srgbClr val="000000"/>
                </a:solidFill>
                <a:latin typeface="+mn-lt"/>
              </a:rPr>
              <a:t>, and P. R. Christensen (2000), </a:t>
            </a:r>
            <a:r>
              <a:rPr lang="en-US" sz="1800" dirty="0" smtClean="0">
                <a:solidFill>
                  <a:srgbClr val="000000"/>
                </a:solidFill>
                <a:latin typeface="+mn-lt"/>
              </a:rPr>
              <a:t>	Mars </a:t>
            </a:r>
            <a:r>
              <a:rPr lang="en-US" sz="1800" dirty="0">
                <a:solidFill>
                  <a:srgbClr val="000000"/>
                </a:solidFill>
                <a:latin typeface="+mn-lt"/>
              </a:rPr>
              <a:t>Global Surveyor Thermal Emission Spectrometer (TES) </a:t>
            </a:r>
            <a:r>
              <a:rPr lang="en-US" sz="1800" dirty="0" smtClean="0">
                <a:solidFill>
                  <a:srgbClr val="000000"/>
                </a:solidFill>
                <a:latin typeface="+mn-lt"/>
              </a:rPr>
              <a:t>	observations </a:t>
            </a:r>
            <a:r>
              <a:rPr lang="en-US" sz="1800" dirty="0">
                <a:solidFill>
                  <a:srgbClr val="000000"/>
                </a:solidFill>
                <a:latin typeface="+mn-lt"/>
              </a:rPr>
              <a:t>of dust opacity during </a:t>
            </a:r>
            <a:r>
              <a:rPr lang="en-US" sz="1800" dirty="0" err="1">
                <a:solidFill>
                  <a:srgbClr val="000000"/>
                </a:solidFill>
                <a:latin typeface="+mn-lt"/>
              </a:rPr>
              <a:t>aerobraking</a:t>
            </a:r>
            <a:r>
              <a:rPr lang="en-US" sz="1800" dirty="0">
                <a:solidFill>
                  <a:srgbClr val="000000"/>
                </a:solidFill>
                <a:latin typeface="+mn-lt"/>
              </a:rPr>
              <a:t> and science </a:t>
            </a:r>
            <a:r>
              <a:rPr lang="en-US" sz="1800" dirty="0" smtClean="0">
                <a:solidFill>
                  <a:srgbClr val="000000"/>
                </a:solidFill>
                <a:latin typeface="+mn-lt"/>
              </a:rPr>
              <a:t>	phasing</a:t>
            </a:r>
            <a:r>
              <a:rPr lang="en-US" sz="1800" dirty="0">
                <a:solidFill>
                  <a:srgbClr val="000000"/>
                </a:solidFill>
                <a:latin typeface="+mn-lt"/>
              </a:rPr>
              <a:t>, </a:t>
            </a:r>
            <a:r>
              <a:rPr lang="en-US" sz="1800" i="1" dirty="0">
                <a:solidFill>
                  <a:srgbClr val="000000"/>
                </a:solidFill>
                <a:latin typeface="+mn-lt"/>
              </a:rPr>
              <a:t>J. </a:t>
            </a:r>
            <a:r>
              <a:rPr lang="en-US" sz="1800" i="1" dirty="0" err="1">
                <a:solidFill>
                  <a:srgbClr val="000000"/>
                </a:solidFill>
                <a:latin typeface="+mn-lt"/>
              </a:rPr>
              <a:t>Geophys</a:t>
            </a:r>
            <a:r>
              <a:rPr lang="en-US" sz="1800" i="1" dirty="0">
                <a:solidFill>
                  <a:srgbClr val="000000"/>
                </a:solidFill>
                <a:latin typeface="+mn-lt"/>
              </a:rPr>
              <a:t>. Res., 105, </a:t>
            </a:r>
            <a:r>
              <a:rPr lang="en-US" sz="1800" dirty="0">
                <a:solidFill>
                  <a:srgbClr val="000000"/>
                </a:solidFill>
                <a:latin typeface="+mn-lt"/>
              </a:rPr>
              <a:t>9539-9552 </a:t>
            </a:r>
          </a:p>
          <a:p>
            <a:pPr eaLnBrk="1" hangingPunct="1">
              <a:spcBef>
                <a:spcPct val="10000"/>
              </a:spcBef>
            </a:pPr>
            <a:endParaRPr lang="en-US" altLang="ja-JP" sz="2800" dirty="0">
              <a:solidFill>
                <a:srgbClr val="000000"/>
              </a:solidFill>
              <a:latin typeface="+mn-lt"/>
            </a:endParaRPr>
          </a:p>
          <a:p>
            <a:pPr eaLnBrk="1" hangingPunct="1">
              <a:spcBef>
                <a:spcPct val="10000"/>
              </a:spcBef>
            </a:pPr>
            <a:r>
              <a:rPr lang="en-US" altLang="ja-JP" sz="2000" dirty="0" smtClean="0">
                <a:solidFill>
                  <a:srgbClr val="000000"/>
                </a:solidFill>
                <a:latin typeface="+mn-lt"/>
              </a:rPr>
              <a:t>Smith, M. D. (2009), THEMIS observations of Mars aerosol 	optical depth from 2002-2008, </a:t>
            </a:r>
            <a:r>
              <a:rPr lang="en-US" altLang="ja-JP" sz="2000" i="1" dirty="0" smtClean="0">
                <a:solidFill>
                  <a:srgbClr val="000000"/>
                </a:solidFill>
                <a:latin typeface="+mn-lt"/>
              </a:rPr>
              <a:t>Icarus</a:t>
            </a:r>
            <a:r>
              <a:rPr lang="en-US" altLang="ja-JP" sz="2000" dirty="0" smtClean="0">
                <a:solidFill>
                  <a:srgbClr val="000000"/>
                </a:solidFill>
                <a:latin typeface="+mn-lt"/>
              </a:rPr>
              <a:t>, 202, 444 – 452</a:t>
            </a:r>
          </a:p>
          <a:p>
            <a:pPr eaLnBrk="1" hangingPunct="1">
              <a:spcBef>
                <a:spcPct val="10000"/>
              </a:spcBef>
            </a:pPr>
            <a:endParaRPr lang="en-US" altLang="ja-JP" sz="2000" dirty="0" smtClean="0">
              <a:solidFill>
                <a:srgbClr val="000000"/>
              </a:solidFill>
              <a:latin typeface="+mn-lt"/>
            </a:endParaRPr>
          </a:p>
          <a:p>
            <a:pPr eaLnBrk="1" hangingPunct="1">
              <a:spcBef>
                <a:spcPct val="10000"/>
              </a:spcBef>
            </a:pPr>
            <a:r>
              <a:rPr lang="en-US" sz="2000" dirty="0" err="1">
                <a:solidFill>
                  <a:srgbClr val="000000"/>
                </a:solidFill>
                <a:latin typeface="+mn-lt"/>
              </a:rPr>
              <a:t>Hantsch</a:t>
            </a:r>
            <a:r>
              <a:rPr lang="en-US" sz="2000" dirty="0">
                <a:solidFill>
                  <a:srgbClr val="000000"/>
                </a:solidFill>
                <a:latin typeface="+mn-lt"/>
              </a:rPr>
              <a:t>, M.H., Bauer, S.J. Solar control of the Mars ionosphere. </a:t>
            </a:r>
            <a:r>
              <a:rPr lang="en-US" sz="2000" dirty="0" smtClean="0">
                <a:solidFill>
                  <a:srgbClr val="000000"/>
                </a:solidFill>
                <a:latin typeface="+mn-lt"/>
              </a:rPr>
              <a:t>	</a:t>
            </a:r>
            <a:r>
              <a:rPr lang="en-US" sz="2000" i="1" dirty="0" smtClean="0">
                <a:solidFill>
                  <a:srgbClr val="000000"/>
                </a:solidFill>
                <a:latin typeface="+mn-lt"/>
              </a:rPr>
              <a:t>Planet</a:t>
            </a:r>
            <a:r>
              <a:rPr lang="en-US" sz="2000" i="1" dirty="0">
                <a:solidFill>
                  <a:srgbClr val="000000"/>
                </a:solidFill>
                <a:latin typeface="+mn-lt"/>
              </a:rPr>
              <a:t>. Space Sci</a:t>
            </a:r>
            <a:r>
              <a:rPr lang="en-US" sz="2000" dirty="0">
                <a:solidFill>
                  <a:srgbClr val="000000"/>
                </a:solidFill>
                <a:latin typeface="+mn-lt"/>
              </a:rPr>
              <a:t>. 38, 539–542, 1990. </a:t>
            </a:r>
            <a:r>
              <a:rPr lang="en-US" sz="2000" dirty="0" smtClean="0">
                <a:solidFill>
                  <a:srgbClr val="000000"/>
                </a:solidFill>
                <a:latin typeface="+mn-lt"/>
              </a:rPr>
              <a:t/>
            </a:r>
            <a:br>
              <a:rPr lang="en-US" sz="2000" dirty="0" smtClean="0">
                <a:solidFill>
                  <a:srgbClr val="000000"/>
                </a:solidFill>
                <a:latin typeface="+mn-lt"/>
              </a:rPr>
            </a:br>
            <a:r>
              <a:rPr lang="en-US" sz="2000" dirty="0" smtClean="0">
                <a:solidFill>
                  <a:srgbClr val="000000"/>
                </a:solidFill>
                <a:latin typeface="+mn-lt"/>
              </a:rPr>
              <a:t>and</a:t>
            </a:r>
          </a:p>
          <a:p>
            <a:pPr eaLnBrk="1" hangingPunct="1">
              <a:spcBef>
                <a:spcPct val="10000"/>
              </a:spcBef>
            </a:pPr>
            <a:r>
              <a:rPr lang="en-US" sz="2000" dirty="0" smtClean="0">
                <a:solidFill>
                  <a:srgbClr val="000000"/>
                </a:solidFill>
                <a:latin typeface="+mn-lt"/>
              </a:rPr>
              <a:t> (1) http</a:t>
            </a:r>
            <a:r>
              <a:rPr lang="en-US" sz="2000" dirty="0">
                <a:solidFill>
                  <a:srgbClr val="000000"/>
                </a:solidFill>
                <a:latin typeface="+mn-lt"/>
              </a:rPr>
              <a:t>://blogs.agu.org/martianchronicles/2008/05/22/the-search</a:t>
            </a:r>
            <a:r>
              <a:rPr lang="en-US" sz="2000" dirty="0" smtClean="0">
                <a:solidFill>
                  <a:srgbClr val="000000"/>
                </a:solidFill>
                <a:latin typeface="+mn-lt"/>
              </a:rPr>
              <a:t>-	for</a:t>
            </a:r>
            <a:r>
              <a:rPr lang="en-US" sz="2000" dirty="0">
                <a:solidFill>
                  <a:srgbClr val="000000"/>
                </a:solidFill>
                <a:latin typeface="+mn-lt"/>
              </a:rPr>
              <a:t>-life-on-mars-part-2/</a:t>
            </a:r>
          </a:p>
          <a:p>
            <a:pPr eaLnBrk="1" hangingPunct="1">
              <a:spcBef>
                <a:spcPct val="10000"/>
              </a:spcBef>
            </a:pPr>
            <a:endParaRPr lang="en-US" sz="2000" dirty="0">
              <a:solidFill>
                <a:srgbClr val="FF0000"/>
              </a:solidFill>
              <a:latin typeface="+mn-lt"/>
            </a:endParaRPr>
          </a:p>
          <a:p>
            <a:pPr eaLnBrk="1" hangingPunct="1">
              <a:spcBef>
                <a:spcPct val="10000"/>
              </a:spcBef>
            </a:pPr>
            <a:endParaRPr lang="en-US" altLang="ja-JP" sz="2000" dirty="0">
              <a:solidFill>
                <a:srgbClr val="FF0000"/>
              </a:solidFill>
              <a:latin typeface="+mn-lt"/>
            </a:endParaRPr>
          </a:p>
          <a:p>
            <a:pPr eaLnBrk="1" hangingPunct="1">
              <a:spcBef>
                <a:spcPct val="10000"/>
              </a:spcBef>
            </a:pPr>
            <a:endParaRPr lang="en-US" altLang="ja-JP" sz="2000" dirty="0" smtClean="0">
              <a:solidFill>
                <a:srgbClr val="FF0000"/>
              </a:solidFill>
              <a:latin typeface="+mn-lt"/>
            </a:endParaRPr>
          </a:p>
          <a:p>
            <a:pPr eaLnBrk="1" hangingPunct="1">
              <a:spcBef>
                <a:spcPct val="10000"/>
              </a:spcBef>
            </a:pPr>
            <a:endParaRPr lang="en-US" altLang="ja-JP" sz="2800" dirty="0">
              <a:latin typeface="+mn-lt"/>
            </a:endParaRPr>
          </a:p>
          <a:p>
            <a:pPr eaLnBrk="1" hangingPunct="1">
              <a:spcBef>
                <a:spcPct val="10000"/>
              </a:spcBef>
            </a:pPr>
            <a:endParaRPr lang="en-US" altLang="ja-JP" sz="2800" dirty="0" smtClean="0">
              <a:latin typeface="+mn-lt"/>
            </a:endParaRPr>
          </a:p>
        </p:txBody>
      </p:sp>
      <p:sp>
        <p:nvSpPr>
          <p:cNvPr id="29" name="TextBox 28"/>
          <p:cNvSpPr txBox="1"/>
          <p:nvPr/>
        </p:nvSpPr>
        <p:spPr>
          <a:xfrm>
            <a:off x="18574167" y="23159018"/>
            <a:ext cx="2509972" cy="461665"/>
          </a:xfrm>
          <a:prstGeom prst="rect">
            <a:avLst/>
          </a:prstGeom>
          <a:noFill/>
        </p:spPr>
        <p:txBody>
          <a:bodyPr wrap="none" rtlCol="0">
            <a:spAutoFit/>
          </a:bodyPr>
          <a:lstStyle/>
          <a:p>
            <a:r>
              <a:rPr lang="en-US" sz="2400" dirty="0" smtClean="0">
                <a:latin typeface="+mn-lt"/>
              </a:rPr>
              <a:t>Smith </a:t>
            </a:r>
            <a:r>
              <a:rPr lang="en-US" sz="2400" i="1" dirty="0" smtClean="0">
                <a:latin typeface="+mn-lt"/>
              </a:rPr>
              <a:t>et al. </a:t>
            </a:r>
            <a:r>
              <a:rPr lang="en-US" sz="2400" dirty="0" smtClean="0">
                <a:latin typeface="+mn-lt"/>
              </a:rPr>
              <a:t>(2000)</a:t>
            </a:r>
            <a:endParaRPr lang="en-US" sz="2400" dirty="0">
              <a:latin typeface="+mn-lt"/>
            </a:endParaRPr>
          </a:p>
        </p:txBody>
      </p:sp>
      <p:sp>
        <p:nvSpPr>
          <p:cNvPr id="47" name="TextBox 46"/>
          <p:cNvSpPr txBox="1"/>
          <p:nvPr/>
        </p:nvSpPr>
        <p:spPr>
          <a:xfrm>
            <a:off x="11670930" y="23202706"/>
            <a:ext cx="2509972" cy="461665"/>
          </a:xfrm>
          <a:prstGeom prst="rect">
            <a:avLst/>
          </a:prstGeom>
          <a:noFill/>
        </p:spPr>
        <p:txBody>
          <a:bodyPr wrap="none" rtlCol="0">
            <a:spAutoFit/>
          </a:bodyPr>
          <a:lstStyle/>
          <a:p>
            <a:r>
              <a:rPr lang="en-US" sz="2400" dirty="0" smtClean="0">
                <a:latin typeface="+mn-lt"/>
              </a:rPr>
              <a:t>Smith </a:t>
            </a:r>
            <a:r>
              <a:rPr lang="en-US" sz="2400" i="1" dirty="0" smtClean="0">
                <a:latin typeface="+mn-lt"/>
              </a:rPr>
              <a:t>et al. </a:t>
            </a:r>
            <a:r>
              <a:rPr lang="en-US" sz="2400" dirty="0" smtClean="0">
                <a:latin typeface="+mn-lt"/>
              </a:rPr>
              <a:t>(2000</a:t>
            </a:r>
            <a:r>
              <a:rPr lang="en-US" sz="2400" dirty="0">
                <a:latin typeface="+mn-lt"/>
              </a:rPr>
              <a:t>)</a:t>
            </a:r>
          </a:p>
        </p:txBody>
      </p:sp>
      <p:sp>
        <p:nvSpPr>
          <p:cNvPr id="48" name="TextBox 47"/>
          <p:cNvSpPr txBox="1"/>
          <p:nvPr/>
        </p:nvSpPr>
        <p:spPr>
          <a:xfrm>
            <a:off x="25702884" y="22982643"/>
            <a:ext cx="2509972" cy="461665"/>
          </a:xfrm>
          <a:prstGeom prst="rect">
            <a:avLst/>
          </a:prstGeom>
          <a:noFill/>
        </p:spPr>
        <p:txBody>
          <a:bodyPr wrap="none" rtlCol="0">
            <a:spAutoFit/>
          </a:bodyPr>
          <a:lstStyle/>
          <a:p>
            <a:r>
              <a:rPr lang="en-US" sz="2400" dirty="0" smtClean="0">
                <a:latin typeface="+mn-lt"/>
              </a:rPr>
              <a:t>Smith </a:t>
            </a:r>
            <a:r>
              <a:rPr lang="en-US" sz="2400" i="1" dirty="0" smtClean="0">
                <a:latin typeface="+mn-lt"/>
              </a:rPr>
              <a:t>et </a:t>
            </a:r>
            <a:r>
              <a:rPr lang="en-US" sz="2400" i="1" dirty="0">
                <a:latin typeface="+mn-lt"/>
              </a:rPr>
              <a:t>a</a:t>
            </a:r>
            <a:r>
              <a:rPr lang="en-US" sz="2400" i="1" dirty="0" smtClean="0">
                <a:latin typeface="+mn-lt"/>
              </a:rPr>
              <a:t>l. </a:t>
            </a:r>
            <a:r>
              <a:rPr lang="en-US" sz="2400" dirty="0" smtClean="0">
                <a:latin typeface="+mn-lt"/>
              </a:rPr>
              <a:t>(2009)</a:t>
            </a:r>
            <a:endParaRPr lang="en-US" sz="2400" dirty="0">
              <a:latin typeface="+mn-lt"/>
            </a:endParaRPr>
          </a:p>
        </p:txBody>
      </p:sp>
      <p:sp>
        <p:nvSpPr>
          <p:cNvPr id="49" name="TextBox 48"/>
          <p:cNvSpPr txBox="1"/>
          <p:nvPr/>
        </p:nvSpPr>
        <p:spPr>
          <a:xfrm>
            <a:off x="32014815" y="17707474"/>
            <a:ext cx="2783033" cy="461665"/>
          </a:xfrm>
          <a:prstGeom prst="rect">
            <a:avLst/>
          </a:prstGeom>
          <a:noFill/>
        </p:spPr>
        <p:txBody>
          <a:bodyPr wrap="none" rtlCol="0">
            <a:spAutoFit/>
          </a:bodyPr>
          <a:lstStyle/>
          <a:p>
            <a:r>
              <a:rPr lang="en-US" sz="2400" dirty="0" err="1" smtClean="0">
                <a:latin typeface="+mn-lt"/>
              </a:rPr>
              <a:t>Hantsch</a:t>
            </a:r>
            <a:r>
              <a:rPr lang="en-US" sz="2400" dirty="0" smtClean="0">
                <a:latin typeface="+mn-lt"/>
              </a:rPr>
              <a:t> </a:t>
            </a:r>
            <a:r>
              <a:rPr lang="en-US" sz="2400" i="1" dirty="0" smtClean="0">
                <a:latin typeface="+mn-lt"/>
              </a:rPr>
              <a:t>et al. </a:t>
            </a:r>
            <a:r>
              <a:rPr lang="en-US" sz="2400" dirty="0" smtClean="0">
                <a:latin typeface="+mn-lt"/>
              </a:rPr>
              <a:t>(1990)</a:t>
            </a:r>
            <a:endParaRPr lang="en-US" sz="2400" dirty="0">
              <a:latin typeface="+mn-lt"/>
            </a:endParaRPr>
          </a:p>
        </p:txBody>
      </p:sp>
      <p:sp>
        <p:nvSpPr>
          <p:cNvPr id="50" name="TextBox 49"/>
          <p:cNvSpPr txBox="1"/>
          <p:nvPr/>
        </p:nvSpPr>
        <p:spPr>
          <a:xfrm>
            <a:off x="35242505" y="23209270"/>
            <a:ext cx="543538" cy="461665"/>
          </a:xfrm>
          <a:prstGeom prst="rect">
            <a:avLst/>
          </a:prstGeom>
          <a:noFill/>
        </p:spPr>
        <p:txBody>
          <a:bodyPr wrap="none" rtlCol="0">
            <a:spAutoFit/>
          </a:bodyPr>
          <a:lstStyle/>
          <a:p>
            <a:r>
              <a:rPr lang="en-US" sz="2400" dirty="0" smtClean="0">
                <a:latin typeface="+mn-lt"/>
              </a:rPr>
              <a:t>(1)</a:t>
            </a:r>
            <a:endParaRPr lang="en-US" sz="2400"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5812</TotalTime>
  <Words>647</Words>
  <Application>Microsoft Macintosh PowerPoint</Application>
  <PresentationFormat>Custom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Manager/>
  <Company/>
  <LinksUpToDate>false</LinksUpToDate>
  <SharedDoc>false</SharedDoc>
  <HyperlinkBase>http://colinpurrington.com/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Colin Purrington's Powerpoint poster template</dc:title>
  <dc:subject>conference poster</dc:subject>
  <dc:creator>Colin Purrington</dc:creator>
  <cp:keywords>poster, conference, session, meeting, symposium, research, presentation</cp:keywords>
  <dc:description>(Please don't copy to your site or plagiarize content.)</dc:description>
  <cp:lastModifiedBy>Robert Pratt</cp:lastModifiedBy>
  <cp:revision>543</cp:revision>
  <cp:lastPrinted>2011-10-30T12:54:45Z</cp:lastPrinted>
  <dcterms:created xsi:type="dcterms:W3CDTF">2011-10-21T10:14:40Z</dcterms:created>
  <dcterms:modified xsi:type="dcterms:W3CDTF">2011-12-02T19:17:03Z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