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gif" ContentType="image/gif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6"/>
  </p:notesMasterIdLst>
  <p:sldIdLst>
    <p:sldId id="285" r:id="rId5"/>
  </p:sldIdLst>
  <p:sldSz cx="43891200" cy="32918400"/>
  <p:notesSz cx="6858000" cy="9144000"/>
  <p:defaultTextStyle>
    <a:defPPr>
      <a:defRPr lang="en-US"/>
    </a:defPPr>
    <a:lvl1pPr marL="0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7944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5886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23830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31772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9716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47660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55602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63546" algn="l" defTabSz="5015886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605" autoAdjust="0"/>
    <p:restoredTop sz="96683" autoAdjust="0"/>
  </p:normalViewPr>
  <p:slideViewPr>
    <p:cSldViewPr snapToGrid="0" snapToObjects="1" showGuides="1">
      <p:cViewPr>
        <p:scale>
          <a:sx n="33" d="100"/>
          <a:sy n="33" d="100"/>
        </p:scale>
        <p:origin x="-630" y="210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11/28/2011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507944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5015886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523830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10031772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539716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5047660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555602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20063546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9" y="5265738"/>
            <a:ext cx="10048875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943600" y="19812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8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authors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943600" y="32766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6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affiliations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2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5996467"/>
            <a:ext cx="10048874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8"/>
            <a:ext cx="10048875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40" y="6004405"/>
            <a:ext cx="10048874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257800"/>
            <a:ext cx="10058400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2" y="5265738"/>
            <a:ext cx="1004701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2" y="6004405"/>
            <a:ext cx="1004701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60" y="14272736"/>
            <a:ext cx="1004701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3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2" y="25356235"/>
            <a:ext cx="10047017" cy="15036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2" y="26418067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6" y="14951553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7" y="6004405"/>
            <a:ext cx="1359127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265738"/>
            <a:ext cx="13573126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943600" y="19812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8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authors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943600" y="32766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6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affiliations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7949531"/>
            <a:ext cx="13592865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79" y="17242972"/>
            <a:ext cx="13573125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7" y="21304135"/>
            <a:ext cx="13571534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7" y="20573406"/>
            <a:ext cx="13571534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6" y="6012343"/>
            <a:ext cx="13571534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6" y="5265738"/>
            <a:ext cx="13579476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0" y="5265738"/>
            <a:ext cx="13576029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0" y="6004405"/>
            <a:ext cx="13576029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0" y="17210864"/>
            <a:ext cx="13576029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09" y="17949531"/>
            <a:ext cx="1358106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0" y="25679400"/>
            <a:ext cx="13576029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1" y="26418067"/>
            <a:ext cx="1358106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9" y="5265738"/>
            <a:ext cx="10048875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943600" y="19812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8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authors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943600" y="32766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6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affiliations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9" y="14919071"/>
            <a:ext cx="1005840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2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5996467"/>
            <a:ext cx="20720049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8"/>
            <a:ext cx="20720050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13411"/>
            <a:ext cx="20720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4"/>
            <a:ext cx="20720050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2" y="5265738"/>
            <a:ext cx="1004701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2" y="6004405"/>
            <a:ext cx="1004701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60" y="14272736"/>
            <a:ext cx="1004701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3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2" y="25356235"/>
            <a:ext cx="10047017" cy="15036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2" y="26418067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9" y="5265738"/>
            <a:ext cx="10048875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943600" y="19812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8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authors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943600" y="3276600"/>
            <a:ext cx="32080200" cy="1143000"/>
          </a:xfrm>
          <a:prstGeom prst="rect">
            <a:avLst/>
          </a:prstGeom>
        </p:spPr>
        <p:txBody>
          <a:bodyPr lIns="104498" tIns="52248" rIns="104498" bIns="52248" anchor="ctr" anchorCtr="0"/>
          <a:lstStyle>
            <a:lvl1pPr algn="ctr">
              <a:buNone/>
              <a:defRPr sz="62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>
                <a:solidFill>
                  <a:schemeClr val="bg1"/>
                </a:solidFill>
              </a:rPr>
              <a:t>Click here to add affiliations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9" y="14919071"/>
            <a:ext cx="1005840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2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6" y="5996467"/>
            <a:ext cx="2072004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8"/>
            <a:ext cx="20720050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14919071"/>
            <a:ext cx="2072004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6" y="14212886"/>
            <a:ext cx="20720050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1587164" y="23505308"/>
            <a:ext cx="2072004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1587164" y="24243975"/>
            <a:ext cx="20720047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60" y="5265738"/>
            <a:ext cx="10047017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6004405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2" y="27968815"/>
            <a:ext cx="10047017" cy="15036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2" y="29030647"/>
            <a:ext cx="1005205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397052" y="23604281"/>
            <a:ext cx="10056813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96478" y="27163893"/>
            <a:ext cx="4504641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390702" y="19831050"/>
            <a:ext cx="10050463" cy="85736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10402389" y="-19596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50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36”x56” professional  poster. It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600" baseline="0" dirty="0" smtClean="0">
                <a:latin typeface="Trebuchet MS" pitchFamily="34" charset="0"/>
              </a:rPr>
              <a:t> text, and graphics</a:t>
            </a:r>
            <a:r>
              <a:rPr lang="en-US" sz="3600" dirty="0" smtClean="0">
                <a:latin typeface="Trebuchet MS" pitchFamily="34" charset="0"/>
              </a:rPr>
              <a:t>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it to create your presentation. Then send</a:t>
            </a:r>
            <a:r>
              <a:rPr lang="en-US" sz="3600" baseline="0" dirty="0" smtClean="0">
                <a:latin typeface="Trebuchet MS" pitchFamily="34" charset="0"/>
              </a:rPr>
              <a:t> it </a:t>
            </a:r>
            <a:r>
              <a:rPr lang="en-US" sz="3600" dirty="0" smtClean="0">
                <a:latin typeface="Trebuchet MS" pitchFamily="34" charset="0"/>
              </a:rPr>
              <a:t>to </a:t>
            </a:r>
            <a:r>
              <a:rPr lang="en-US" sz="3600" b="1" dirty="0" smtClean="0">
                <a:latin typeface="Trebuchet MS" pitchFamily="34" charset="0"/>
              </a:rPr>
              <a:t>PosterPresentations.com</a:t>
            </a:r>
            <a:r>
              <a:rPr lang="en-US" sz="36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We provide a series of </a:t>
            </a:r>
            <a:r>
              <a:rPr lang="en-US" sz="3600" b="1" dirty="0" smtClean="0">
                <a:latin typeface="Trebuchet MS" pitchFamily="34" charset="0"/>
              </a:rPr>
              <a:t>online tutorials</a:t>
            </a:r>
            <a:r>
              <a:rPr lang="en-US" sz="36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View our online</a:t>
            </a:r>
            <a:r>
              <a:rPr lang="en-US" sz="3600" baseline="0" dirty="0" smtClean="0">
                <a:latin typeface="Trebuchet MS" pitchFamily="34" charset="0"/>
              </a:rPr>
              <a:t> tutorials at: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latin typeface="Trebuchet MS" pitchFamily="34" charset="0"/>
              </a:rPr>
              <a:t>(copy</a:t>
            </a:r>
            <a:r>
              <a:rPr lang="en-US" sz="36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6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at </a:t>
            </a:r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Drag a placeholder onto the</a:t>
            </a:r>
            <a:r>
              <a:rPr lang="en-US" sz="3600" baseline="0" dirty="0" smtClean="0">
                <a:latin typeface="Trebuchet MS" pitchFamily="34" charset="0"/>
              </a:rPr>
              <a:t> poster area,</a:t>
            </a:r>
            <a:r>
              <a:rPr lang="en-US" sz="3600" dirty="0" smtClean="0">
                <a:latin typeface="Trebuchet MS" pitchFamily="34" charset="0"/>
              </a:rPr>
              <a:t> size it, and click it to edit.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</a:t>
            </a:r>
            <a:r>
              <a:rPr lang="en-US" sz="36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2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7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300" tIns="52140" rIns="104300" bIns="5214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6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922337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4222126" y="0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6269560">
              <a:lnSpc>
                <a:spcPts val="4200"/>
              </a:lnSpc>
            </a:pPr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template has four</a:t>
            </a: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different column layouts. </a:t>
            </a:r>
          </a:p>
          <a:p>
            <a:pPr defTabSz="6269560">
              <a:lnSpc>
                <a:spcPts val="4200"/>
              </a:lnSpc>
            </a:pP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mouse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on the background and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the layout options.</a:t>
            </a:r>
            <a:endParaRPr lang="en-US" sz="3600" dirty="0" smtClean="0"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TEXT: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PHOTOS: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TABLES: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626956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dirty="0" smtClean="0"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10370486" y="23720174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39984" y="15218442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89854" y="12334425"/>
            <a:ext cx="590551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603208" y="30870754"/>
            <a:ext cx="9160286" cy="1958652"/>
          </a:xfrm>
          <a:prstGeom prst="rect">
            <a:avLst/>
          </a:prstGeom>
          <a:noFill/>
        </p:spPr>
        <p:txBody>
          <a:bodyPr wrap="square" lIns="104498" tIns="52248" rIns="104498" bIns="52248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40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9958062" y="31150465"/>
            <a:ext cx="9234441" cy="1934054"/>
            <a:chOff x="44242388" y="28054064"/>
            <a:chExt cx="9771400" cy="163721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1537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44222126" y="44413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222126" y="30629740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10356669" y="132297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5015886" rtl="0" eaLnBrk="1" latinLnBrk="0" hangingPunct="1">
        <a:spcBef>
          <a:spcPct val="0"/>
        </a:spcBef>
        <a:buNone/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80958" indent="-1880958" algn="l" defTabSz="5015886" rtl="0" eaLnBrk="1" latinLnBrk="0" hangingPunct="1">
        <a:spcBef>
          <a:spcPct val="20000"/>
        </a:spcBef>
        <a:buFont typeface="Arial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408" indent="-1567464" algn="l" defTabSz="5015886" rtl="0" eaLnBrk="1" latinLnBrk="0" hangingPunct="1">
        <a:spcBef>
          <a:spcPct val="20000"/>
        </a:spcBef>
        <a:buFont typeface="Arial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85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802" indent="-1253972" algn="l" defTabSz="5015886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44" indent="-1253972" algn="l" defTabSz="5015886" rtl="0" eaLnBrk="1" latinLnBrk="0" hangingPunct="1">
        <a:spcBef>
          <a:spcPct val="20000"/>
        </a:spcBef>
        <a:buFont typeface="Arial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2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7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300" tIns="52140" rIns="104300" bIns="5214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6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0533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668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-10402389" y="-19596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50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36”x56” professional  poster. It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600" baseline="0" dirty="0" smtClean="0">
                <a:latin typeface="Trebuchet MS" pitchFamily="34" charset="0"/>
              </a:rPr>
              <a:t> text, and graphics</a:t>
            </a:r>
            <a:r>
              <a:rPr lang="en-US" sz="3600" dirty="0" smtClean="0">
                <a:latin typeface="Trebuchet MS" pitchFamily="34" charset="0"/>
              </a:rPr>
              <a:t>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it to create your presentation. Then send</a:t>
            </a:r>
            <a:r>
              <a:rPr lang="en-US" sz="3600" baseline="0" dirty="0" smtClean="0">
                <a:latin typeface="Trebuchet MS" pitchFamily="34" charset="0"/>
              </a:rPr>
              <a:t> it </a:t>
            </a:r>
            <a:r>
              <a:rPr lang="en-US" sz="3600" dirty="0" smtClean="0">
                <a:latin typeface="Trebuchet MS" pitchFamily="34" charset="0"/>
              </a:rPr>
              <a:t>to </a:t>
            </a:r>
            <a:r>
              <a:rPr lang="en-US" sz="3600" b="1" dirty="0" smtClean="0">
                <a:latin typeface="Trebuchet MS" pitchFamily="34" charset="0"/>
              </a:rPr>
              <a:t>PosterPresentations.com</a:t>
            </a:r>
            <a:r>
              <a:rPr lang="en-US" sz="36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We provide a series of </a:t>
            </a:r>
            <a:r>
              <a:rPr lang="en-US" sz="3600" b="1" dirty="0" smtClean="0">
                <a:latin typeface="Trebuchet MS" pitchFamily="34" charset="0"/>
              </a:rPr>
              <a:t>online tutorials</a:t>
            </a:r>
            <a:r>
              <a:rPr lang="en-US" sz="36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View our online</a:t>
            </a:r>
            <a:r>
              <a:rPr lang="en-US" sz="3600" baseline="0" dirty="0" smtClean="0">
                <a:latin typeface="Trebuchet MS" pitchFamily="34" charset="0"/>
              </a:rPr>
              <a:t> tutorials at: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latin typeface="Trebuchet MS" pitchFamily="34" charset="0"/>
              </a:rPr>
              <a:t>(copy</a:t>
            </a:r>
            <a:r>
              <a:rPr lang="en-US" sz="36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6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at </a:t>
            </a:r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Drag a placeholder onto the</a:t>
            </a:r>
            <a:r>
              <a:rPr lang="en-US" sz="3600" baseline="0" dirty="0" smtClean="0">
                <a:latin typeface="Trebuchet MS" pitchFamily="34" charset="0"/>
              </a:rPr>
              <a:t> poster area,</a:t>
            </a:r>
            <a:r>
              <a:rPr lang="en-US" sz="3600" dirty="0" smtClean="0">
                <a:latin typeface="Trebuchet MS" pitchFamily="34" charset="0"/>
              </a:rPr>
              <a:t> size it, and click it to edit.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</a:t>
            </a:r>
            <a:r>
              <a:rPr lang="en-US" sz="36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222126" y="0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6269560">
              <a:lnSpc>
                <a:spcPts val="4200"/>
              </a:lnSpc>
            </a:pPr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template has four</a:t>
            </a: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different column layouts. </a:t>
            </a:r>
          </a:p>
          <a:p>
            <a:pPr defTabSz="6269560">
              <a:lnSpc>
                <a:spcPts val="4200"/>
              </a:lnSpc>
            </a:pP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mouse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on the background and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the layout options.</a:t>
            </a:r>
            <a:endParaRPr lang="en-US" sz="3600" dirty="0" smtClean="0"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TEXT: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PHOTOS: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TABLES: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626956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dirty="0" smtClean="0"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3720174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rtlCol="0" anchor="ctr"/>
          <a:lstStyle/>
          <a:p>
            <a:pPr algn="ctr"/>
            <a:endParaRPr lang="en-US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77307" y="15221481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53400" y="12334425"/>
            <a:ext cx="590551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603208" y="30913284"/>
            <a:ext cx="9160286" cy="1958652"/>
          </a:xfrm>
          <a:prstGeom prst="rect">
            <a:avLst/>
          </a:prstGeom>
          <a:noFill/>
        </p:spPr>
        <p:txBody>
          <a:bodyPr wrap="square" lIns="104498" tIns="52248" rIns="104498" bIns="52248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40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9958062" y="31150473"/>
            <a:ext cx="9234441" cy="1934044"/>
            <a:chOff x="44242388" y="28054064"/>
            <a:chExt cx="9771400" cy="1637202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5" name="Picture 34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2"/>
            <p:cNvSpPr txBox="1"/>
            <p:nvPr userDrawn="1"/>
          </p:nvSpPr>
          <p:spPr>
            <a:xfrm>
              <a:off x="45342599" y="28154090"/>
              <a:ext cx="8671189" cy="1537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44413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22126" y="30672270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10356669" y="132297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5015886" rtl="0" eaLnBrk="1" latinLnBrk="0" hangingPunct="1">
        <a:spcBef>
          <a:spcPct val="0"/>
        </a:spcBef>
        <a:buNone/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80958" indent="-1880958" algn="l" defTabSz="5015886" rtl="0" eaLnBrk="1" latinLnBrk="0" hangingPunct="1">
        <a:spcBef>
          <a:spcPct val="20000"/>
        </a:spcBef>
        <a:buFont typeface="Arial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408" indent="-1567464" algn="l" defTabSz="5015886" rtl="0" eaLnBrk="1" latinLnBrk="0" hangingPunct="1">
        <a:spcBef>
          <a:spcPct val="20000"/>
        </a:spcBef>
        <a:buFont typeface="Arial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85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802" indent="-1253972" algn="l" defTabSz="5015886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44" indent="-1253972" algn="l" defTabSz="5015886" rtl="0" eaLnBrk="1" latinLnBrk="0" hangingPunct="1">
        <a:spcBef>
          <a:spcPct val="20000"/>
        </a:spcBef>
        <a:buFont typeface="Arial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2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7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300" tIns="52140" rIns="104300" bIns="5214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6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20724813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-10402389" y="-19596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50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36”x56” professional  poster. It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600" baseline="0" dirty="0" smtClean="0">
                <a:latin typeface="Trebuchet MS" pitchFamily="34" charset="0"/>
              </a:rPr>
              <a:t> text, and graphics</a:t>
            </a:r>
            <a:r>
              <a:rPr lang="en-US" sz="3600" dirty="0" smtClean="0">
                <a:latin typeface="Trebuchet MS" pitchFamily="34" charset="0"/>
              </a:rPr>
              <a:t>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it to create your presentation. Then send</a:t>
            </a:r>
            <a:r>
              <a:rPr lang="en-US" sz="3600" baseline="0" dirty="0" smtClean="0">
                <a:latin typeface="Trebuchet MS" pitchFamily="34" charset="0"/>
              </a:rPr>
              <a:t> it </a:t>
            </a:r>
            <a:r>
              <a:rPr lang="en-US" sz="3600" dirty="0" smtClean="0">
                <a:latin typeface="Trebuchet MS" pitchFamily="34" charset="0"/>
              </a:rPr>
              <a:t>to </a:t>
            </a:r>
            <a:r>
              <a:rPr lang="en-US" sz="3600" b="1" dirty="0" smtClean="0">
                <a:latin typeface="Trebuchet MS" pitchFamily="34" charset="0"/>
              </a:rPr>
              <a:t>PosterPresentations.com</a:t>
            </a:r>
            <a:r>
              <a:rPr lang="en-US" sz="36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We provide a series of </a:t>
            </a:r>
            <a:r>
              <a:rPr lang="en-US" sz="3600" b="1" dirty="0" smtClean="0">
                <a:latin typeface="Trebuchet MS" pitchFamily="34" charset="0"/>
              </a:rPr>
              <a:t>online tutorials</a:t>
            </a:r>
            <a:r>
              <a:rPr lang="en-US" sz="36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View our online</a:t>
            </a:r>
            <a:r>
              <a:rPr lang="en-US" sz="3600" baseline="0" dirty="0" smtClean="0">
                <a:latin typeface="Trebuchet MS" pitchFamily="34" charset="0"/>
              </a:rPr>
              <a:t> tutorials at: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latin typeface="Trebuchet MS" pitchFamily="34" charset="0"/>
              </a:rPr>
              <a:t>(copy</a:t>
            </a:r>
            <a:r>
              <a:rPr lang="en-US" sz="36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6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at </a:t>
            </a:r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Drag a placeholder onto the</a:t>
            </a:r>
            <a:r>
              <a:rPr lang="en-US" sz="3600" baseline="0" dirty="0" smtClean="0">
                <a:latin typeface="Trebuchet MS" pitchFamily="34" charset="0"/>
              </a:rPr>
              <a:t> poster area,</a:t>
            </a:r>
            <a:r>
              <a:rPr lang="en-US" sz="3600" dirty="0" smtClean="0">
                <a:latin typeface="Trebuchet MS" pitchFamily="34" charset="0"/>
              </a:rPr>
              <a:t> size it, and click it to edit.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</a:t>
            </a:r>
            <a:r>
              <a:rPr lang="en-US" sz="36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222126" y="0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6269560">
              <a:lnSpc>
                <a:spcPts val="4200"/>
              </a:lnSpc>
            </a:pPr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template has four</a:t>
            </a: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different column layouts. </a:t>
            </a:r>
          </a:p>
          <a:p>
            <a:pPr defTabSz="6269560">
              <a:lnSpc>
                <a:spcPts val="4200"/>
              </a:lnSpc>
            </a:pP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mouse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on the background and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the layout options.</a:t>
            </a:r>
            <a:endParaRPr lang="en-US" sz="3600" dirty="0" smtClean="0"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TEXT: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PHOTOS: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TABLES: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626956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dirty="0" smtClean="0"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0370486" y="23720174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rtlCol="0" anchor="ctr"/>
          <a:lstStyle/>
          <a:p>
            <a:pPr algn="ctr"/>
            <a:endParaRPr lang="en-US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67944" y="15264011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28123" y="12334425"/>
            <a:ext cx="590551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6" name="TextBox 35"/>
          <p:cNvSpPr txBox="1"/>
          <p:nvPr/>
        </p:nvSpPr>
        <p:spPr>
          <a:xfrm>
            <a:off x="44603208" y="30955814"/>
            <a:ext cx="9160286" cy="1958652"/>
          </a:xfrm>
          <a:prstGeom prst="rect">
            <a:avLst/>
          </a:prstGeom>
          <a:noFill/>
        </p:spPr>
        <p:txBody>
          <a:bodyPr wrap="square" lIns="104498" tIns="52248" rIns="104498" bIns="52248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40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-9958062" y="31150473"/>
            <a:ext cx="9234441" cy="1934044"/>
            <a:chOff x="44242388" y="28054064"/>
            <a:chExt cx="9771400" cy="1637202"/>
          </a:xfrm>
        </p:grpSpPr>
        <p:sp>
          <p:nvSpPr>
            <p:cNvPr id="38" name="Rounded Rectangle 3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9" name="Picture 38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0" name="TextBox 32"/>
            <p:cNvSpPr txBox="1"/>
            <p:nvPr userDrawn="1"/>
          </p:nvSpPr>
          <p:spPr>
            <a:xfrm>
              <a:off x="45342599" y="28154090"/>
              <a:ext cx="8671189" cy="1537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44222126" y="44413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4222126" y="30672270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10356669" y="132297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5015886" rtl="0" eaLnBrk="1" latinLnBrk="0" hangingPunct="1">
        <a:spcBef>
          <a:spcPct val="0"/>
        </a:spcBef>
        <a:buNone/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80958" indent="-1880958" algn="l" defTabSz="5015886" rtl="0" eaLnBrk="1" latinLnBrk="0" hangingPunct="1">
        <a:spcBef>
          <a:spcPct val="20000"/>
        </a:spcBef>
        <a:buFont typeface="Arial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408" indent="-1567464" algn="l" defTabSz="5015886" rtl="0" eaLnBrk="1" latinLnBrk="0" hangingPunct="1">
        <a:spcBef>
          <a:spcPct val="20000"/>
        </a:spcBef>
        <a:buFont typeface="Arial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85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802" indent="-1253972" algn="l" defTabSz="5015886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44" indent="-1253972" algn="l" defTabSz="5015886" rtl="0" eaLnBrk="1" latinLnBrk="0" hangingPunct="1">
        <a:spcBef>
          <a:spcPct val="20000"/>
        </a:spcBef>
        <a:buFont typeface="Arial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42057638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2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7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300" tIns="52140" rIns="104300" bIns="5214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6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914400" y="5257800"/>
            <a:ext cx="10058400" cy="26746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-10402389" y="-19596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50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36”x56” professional  poster. It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600" baseline="0" dirty="0" smtClean="0">
                <a:latin typeface="Trebuchet MS" pitchFamily="34" charset="0"/>
              </a:rPr>
              <a:t> text, and graphics</a:t>
            </a:r>
            <a:r>
              <a:rPr lang="en-US" sz="3600" dirty="0" smtClean="0">
                <a:latin typeface="Trebuchet MS" pitchFamily="34" charset="0"/>
              </a:rPr>
              <a:t>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it to create your presentation. Then send</a:t>
            </a:r>
            <a:r>
              <a:rPr lang="en-US" sz="3600" baseline="0" dirty="0" smtClean="0">
                <a:latin typeface="Trebuchet MS" pitchFamily="34" charset="0"/>
              </a:rPr>
              <a:t> it </a:t>
            </a:r>
            <a:r>
              <a:rPr lang="en-US" sz="3600" dirty="0" smtClean="0">
                <a:latin typeface="Trebuchet MS" pitchFamily="34" charset="0"/>
              </a:rPr>
              <a:t>to </a:t>
            </a:r>
            <a:r>
              <a:rPr lang="en-US" sz="3600" b="1" dirty="0" smtClean="0">
                <a:latin typeface="Trebuchet MS" pitchFamily="34" charset="0"/>
              </a:rPr>
              <a:t>PosterPresentations.com</a:t>
            </a:r>
            <a:r>
              <a:rPr lang="en-US" sz="36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We provide a series of </a:t>
            </a:r>
            <a:r>
              <a:rPr lang="en-US" sz="3600" b="1" dirty="0" smtClean="0">
                <a:latin typeface="Trebuchet MS" pitchFamily="34" charset="0"/>
              </a:rPr>
              <a:t>online tutorials</a:t>
            </a:r>
            <a:r>
              <a:rPr lang="en-US" sz="36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View our online</a:t>
            </a:r>
            <a:r>
              <a:rPr lang="en-US" sz="3600" baseline="0" dirty="0" smtClean="0">
                <a:latin typeface="Trebuchet MS" pitchFamily="34" charset="0"/>
              </a:rPr>
              <a:t> tutorials at: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r>
              <a:rPr lang="en-US" sz="3600" dirty="0" smtClean="0">
                <a:latin typeface="Trebuchet MS" pitchFamily="34" charset="0"/>
              </a:rPr>
              <a:t>(copy</a:t>
            </a:r>
            <a:r>
              <a:rPr lang="en-US" sz="36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6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at </a:t>
            </a:r>
            <a:r>
              <a:rPr lang="en-US" sz="46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endParaRPr lang="en-US" sz="4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Drag a placeholder onto the</a:t>
            </a:r>
            <a:r>
              <a:rPr lang="en-US" sz="3600" baseline="0" dirty="0" smtClean="0">
                <a:latin typeface="Trebuchet MS" pitchFamily="34" charset="0"/>
              </a:rPr>
              <a:t> poster area,</a:t>
            </a:r>
            <a:r>
              <a:rPr lang="en-US" sz="3600" dirty="0" smtClean="0">
                <a:latin typeface="Trebuchet MS" pitchFamily="34" charset="0"/>
              </a:rPr>
              <a:t> size it, and click it to edit.</a:t>
            </a: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/>
            <a:r>
              <a:rPr lang="en-US" sz="3600" dirty="0" smtClean="0">
                <a:latin typeface="Trebuchet MS" pitchFamily="34" charset="0"/>
              </a:rPr>
              <a:t>Use</a:t>
            </a:r>
            <a:r>
              <a:rPr lang="en-US" sz="36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defTabSz="5016250"/>
            <a:endParaRPr lang="en-US" sz="3600" baseline="0" dirty="0" smtClean="0"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5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222126" y="0"/>
            <a:ext cx="10050463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 rtlCol="0" anchor="t" anchorCtr="0"/>
          <a:lstStyle/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4800"/>
              </a:lnSpc>
            </a:pPr>
            <a:r>
              <a:rPr lang="en-US" sz="4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6269560">
              <a:lnSpc>
                <a:spcPts val="4200"/>
              </a:lnSpc>
            </a:pPr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6269560">
              <a:lnSpc>
                <a:spcPts val="4200"/>
              </a:lnSpc>
            </a:pPr>
            <a:r>
              <a:rPr lang="en-US" sz="3600" dirty="0" smtClean="0">
                <a:latin typeface="Trebuchet MS" pitchFamily="34" charset="0"/>
              </a:rPr>
              <a:t>This template has four</a:t>
            </a: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different column layouts. </a:t>
            </a:r>
          </a:p>
          <a:p>
            <a:pPr defTabSz="6269560">
              <a:lnSpc>
                <a:spcPts val="4200"/>
              </a:lnSpc>
            </a:pP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mouse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on the background and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6269560">
              <a:lnSpc>
                <a:spcPts val="4200"/>
              </a:lnSpc>
            </a:pPr>
            <a:r>
              <a:rPr lang="en-US" sz="3600" baseline="0" dirty="0" smtClean="0">
                <a:latin typeface="Trebuchet MS" pitchFamily="34" charset="0"/>
              </a:rPr>
              <a:t>the layout options.</a:t>
            </a:r>
            <a:endParaRPr lang="en-US" sz="3600" dirty="0" smtClean="0">
              <a:latin typeface="Trebuchet MS" pitchFamily="34" charset="0"/>
            </a:endParaRP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626956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TEXT: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PHOTOS: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6269560">
              <a:lnSpc>
                <a:spcPts val="4200"/>
              </a:lnSpc>
            </a:pPr>
            <a:r>
              <a:rPr lang="en-US" sz="3600" b="1" u="sng" baseline="0" dirty="0" smtClean="0">
                <a:latin typeface="Trebuchet MS" pitchFamily="34" charset="0"/>
              </a:rPr>
              <a:t>TABLES: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626956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6269560">
              <a:lnSpc>
                <a:spcPts val="4200"/>
              </a:lnSpc>
            </a:pPr>
            <a:endParaRPr lang="en-US" sz="36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dirty="0" smtClean="0"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>
              <a:lnSpc>
                <a:spcPts val="42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</a:pP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10370486" y="23720174"/>
            <a:ext cx="1001856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rtlCol="0" anchor="ctr"/>
          <a:lstStyle/>
          <a:p>
            <a:pPr algn="ctr"/>
            <a:endParaRPr lang="en-US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40852" y="15177938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16946" y="12376955"/>
            <a:ext cx="590551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7" name="TextBox 36"/>
          <p:cNvSpPr txBox="1"/>
          <p:nvPr/>
        </p:nvSpPr>
        <p:spPr>
          <a:xfrm>
            <a:off x="44603208" y="30913284"/>
            <a:ext cx="9160286" cy="1958652"/>
          </a:xfrm>
          <a:prstGeom prst="rect">
            <a:avLst/>
          </a:prstGeom>
          <a:noFill/>
        </p:spPr>
        <p:txBody>
          <a:bodyPr wrap="square" lIns="104498" tIns="52248" rIns="104498" bIns="52248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40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-9958062" y="31150473"/>
            <a:ext cx="9234441" cy="1934044"/>
            <a:chOff x="44242388" y="28054064"/>
            <a:chExt cx="9771400" cy="1637202"/>
          </a:xfrm>
        </p:grpSpPr>
        <p:sp>
          <p:nvSpPr>
            <p:cNvPr id="39" name="Rounded Rectangle 38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0" name="Picture 39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1" name="TextBox 32"/>
            <p:cNvSpPr txBox="1"/>
            <p:nvPr userDrawn="1"/>
          </p:nvSpPr>
          <p:spPr>
            <a:xfrm>
              <a:off x="45342599" y="28154090"/>
              <a:ext cx="8671189" cy="1537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44222126" y="44413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222126" y="30672270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-10356669" y="13229772"/>
            <a:ext cx="10050463" cy="3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5015886" rtl="0" eaLnBrk="1" latinLnBrk="0" hangingPunct="1">
        <a:spcBef>
          <a:spcPct val="0"/>
        </a:spcBef>
        <a:buNone/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80958" indent="-1880958" algn="l" defTabSz="5015886" rtl="0" eaLnBrk="1" latinLnBrk="0" hangingPunct="1">
        <a:spcBef>
          <a:spcPct val="20000"/>
        </a:spcBef>
        <a:buFont typeface="Arial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408" indent="-1567464" algn="l" defTabSz="5015886" rtl="0" eaLnBrk="1" latinLnBrk="0" hangingPunct="1">
        <a:spcBef>
          <a:spcPct val="20000"/>
        </a:spcBef>
        <a:buFont typeface="Arial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85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802" indent="-1253972" algn="l" defTabSz="5015886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44" indent="-1253972" algn="l" defTabSz="5015886" rtl="0" eaLnBrk="1" latinLnBrk="0" hangingPunct="1">
        <a:spcBef>
          <a:spcPct val="20000"/>
        </a:spcBef>
        <a:buFont typeface="Arial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3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jpe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6.gi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3" y="1330453"/>
            <a:ext cx="32009976" cy="1644399"/>
          </a:xfrm>
        </p:spPr>
        <p:txBody>
          <a:bodyPr>
            <a:spAutoFit/>
          </a:bodyPr>
          <a:lstStyle/>
          <a:p>
            <a:r>
              <a:rPr lang="en-US" dirty="0" smtClean="0"/>
              <a:t>How Chapmanlike is the Ionosphere of Mars?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04187" y="6004405"/>
            <a:ext cx="13591277" cy="13626561"/>
          </a:xfrm>
        </p:spPr>
        <p:txBody>
          <a:bodyPr/>
          <a:lstStyle/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The dominant ionospheric layer at Mars, the M2 layer, is produced by </a:t>
            </a:r>
            <a:r>
              <a:rPr lang="en-US" sz="3200" dirty="0" err="1" smtClean="0"/>
              <a:t>photoionization</a:t>
            </a:r>
            <a:r>
              <a:rPr lang="en-US" sz="3200" dirty="0" smtClean="0"/>
              <a:t> of 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. Photons with energies greater than the ionization potential of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corresponding to wavelengths less than 90 nm, penetrate the atmosphere and produce at least one ion-electron pair upon absorption. </a:t>
            </a:r>
          </a:p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Chapman theory (Chapman 1931) predicts how the maximum electron density depends on the ionizing photon flux. </a:t>
            </a:r>
          </a:p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		             (1)</a:t>
            </a:r>
          </a:p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w</a:t>
            </a:r>
            <a:r>
              <a:rPr lang="en-US" sz="3200" dirty="0" smtClean="0"/>
              <a:t>here N</a:t>
            </a:r>
            <a:r>
              <a:rPr lang="en-US" sz="3200" baseline="-25000" dirty="0" smtClean="0"/>
              <a:t>o</a:t>
            </a:r>
            <a:r>
              <a:rPr lang="en-US" sz="3200" dirty="0" smtClean="0"/>
              <a:t> is the </a:t>
            </a:r>
            <a:r>
              <a:rPr lang="en-US" sz="3200" dirty="0" err="1" smtClean="0"/>
              <a:t>subsolar</a:t>
            </a:r>
            <a:r>
              <a:rPr lang="en-US" sz="3200" dirty="0" smtClean="0"/>
              <a:t> maximum electron density, F is the ionizing photon flux, </a:t>
            </a:r>
            <a:r>
              <a:rPr lang="el-GR" sz="3200" dirty="0" smtClean="0"/>
              <a:t>α</a:t>
            </a:r>
            <a:r>
              <a:rPr lang="en-US" sz="3200" dirty="0" smtClean="0"/>
              <a:t> is the recombination coefficient, e = 2.7182, and H is the neutral scale height.</a:t>
            </a:r>
          </a:p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Although Chapman theory has many idealized assumptions,</a:t>
            </a:r>
            <a:r>
              <a:rPr lang="en-US" sz="3200" dirty="0" smtClean="0"/>
              <a:t> N</a:t>
            </a:r>
            <a:r>
              <a:rPr lang="en-US" sz="3200" baseline="-25000" dirty="0" smtClean="0"/>
              <a:t>o</a:t>
            </a:r>
            <a:r>
              <a:rPr lang="en-US" sz="3200" dirty="0" smtClean="0"/>
              <a:t> ∝ F</a:t>
            </a:r>
            <a:r>
              <a:rPr lang="en-US" sz="3200" baseline="30000" dirty="0" smtClean="0"/>
              <a:t>0.5</a:t>
            </a:r>
            <a:r>
              <a:rPr lang="en-US" sz="3200" dirty="0" smtClean="0"/>
              <a:t> </a:t>
            </a:r>
            <a:r>
              <a:rPr lang="en-US" sz="3200" dirty="0" smtClean="0"/>
              <a:t>should be satisfied by any </a:t>
            </a:r>
            <a:r>
              <a:rPr lang="en-US" sz="3200" dirty="0" err="1" smtClean="0"/>
              <a:t>photochemically</a:t>
            </a:r>
            <a:r>
              <a:rPr lang="en-US" sz="3200" dirty="0" smtClean="0"/>
              <a:t> controlled ionosphere whose dominant ion loss mechanism is dissociative recombination (Withers 2009).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49365" y="5219573"/>
            <a:ext cx="13573126" cy="949701"/>
          </a:xfrm>
        </p:spPr>
        <p:txBody>
          <a:bodyPr/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943600" y="2743127"/>
            <a:ext cx="32080200" cy="1028846"/>
          </a:xfrm>
        </p:spPr>
        <p:txBody>
          <a:bodyPr>
            <a:spAutoFit/>
          </a:bodyPr>
          <a:lstStyle/>
          <a:p>
            <a:r>
              <a:rPr lang="en-US" sz="6000" dirty="0" smtClean="0"/>
              <a:t>Zachary Girazian</a:t>
            </a:r>
            <a:r>
              <a:rPr lang="en-US" sz="6000" baseline="30000" dirty="0" smtClean="0"/>
              <a:t>1</a:t>
            </a:r>
            <a:r>
              <a:rPr lang="en-US" sz="6000" dirty="0" smtClean="0"/>
              <a:t> (zrjg@bu.edu), Paul Withers</a:t>
            </a:r>
            <a:r>
              <a:rPr lang="en-US" sz="6000" baseline="30000" dirty="0" smtClean="0"/>
              <a:t>1</a:t>
            </a:r>
            <a:r>
              <a:rPr lang="en-US" sz="6000" dirty="0" smtClean="0"/>
              <a:t>, </a:t>
            </a:r>
            <a:r>
              <a:rPr lang="en-US" sz="6000" dirty="0" smtClean="0"/>
              <a:t>Kathryn Fallows</a:t>
            </a:r>
            <a:r>
              <a:rPr lang="en-US" sz="6000" baseline="30000" dirty="0" smtClean="0"/>
              <a:t>1</a:t>
            </a:r>
            <a:r>
              <a:rPr lang="en-US" sz="6000" dirty="0" smtClean="0"/>
              <a:t>, </a:t>
            </a:r>
            <a:r>
              <a:rPr lang="en-US" sz="6000" dirty="0" smtClean="0"/>
              <a:t>Martin Paetzold</a:t>
            </a:r>
            <a:r>
              <a:rPr lang="en-US" sz="6000" baseline="30000" dirty="0" smtClean="0"/>
              <a:t>2</a:t>
            </a:r>
            <a:r>
              <a:rPr lang="en-US" sz="6000" dirty="0" smtClean="0"/>
              <a:t>, Silvia Tellmann</a:t>
            </a:r>
            <a:r>
              <a:rPr lang="en-US" sz="6000" baseline="30000" dirty="0" smtClean="0"/>
              <a:t>2</a:t>
            </a:r>
            <a:endParaRPr lang="en-US" sz="6000" dirty="0"/>
          </a:p>
        </p:txBody>
      </p:sp>
      <p:pic>
        <p:nvPicPr>
          <p:cNvPr id="58" name="Picture Placeholder 57" descr="boston_univ_rgb.gif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l="4008" r="4008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943600" y="3575463"/>
            <a:ext cx="32080200" cy="1059624"/>
          </a:xfrm>
        </p:spPr>
        <p:txBody>
          <a:bodyPr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Boston University, </a:t>
            </a:r>
            <a:r>
              <a:rPr lang="en-US" baseline="30000" dirty="0" smtClean="0"/>
              <a:t>2</a:t>
            </a:r>
            <a:r>
              <a:rPr lang="en-US" dirty="0" smtClean="0"/>
              <a:t>University of Cologne</a:t>
            </a:r>
            <a:endParaRPr lang="en-US" dirty="0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9"/>
          </p:nvPr>
        </p:nvSpPr>
        <p:spPr>
          <a:xfrm>
            <a:off x="922338" y="18395845"/>
            <a:ext cx="13592865" cy="7520274"/>
          </a:xfrm>
        </p:spPr>
        <p:txBody>
          <a:bodyPr/>
          <a:lstStyle/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Many previous investigators have used the F</a:t>
            </a:r>
            <a:r>
              <a:rPr lang="en-US" sz="3200" baseline="-25000" dirty="0" smtClean="0"/>
              <a:t>10.7 </a:t>
            </a:r>
            <a:r>
              <a:rPr lang="en-US" sz="3200" dirty="0" smtClean="0"/>
              <a:t> </a:t>
            </a:r>
            <a:r>
              <a:rPr lang="en-US" sz="3200" dirty="0" smtClean="0"/>
              <a:t>and E</a:t>
            </a:r>
            <a:r>
              <a:rPr lang="en-US" sz="3200" baseline="-25000" dirty="0" smtClean="0"/>
              <a:t>10.7  </a:t>
            </a:r>
            <a:r>
              <a:rPr lang="en-US" sz="3200" dirty="0" smtClean="0"/>
              <a:t>solar proxies for F in Eq. 1, and assumed a constant </a:t>
            </a:r>
            <a:r>
              <a:rPr lang="el-GR" sz="3200" dirty="0" smtClean="0"/>
              <a:t>α</a:t>
            </a:r>
            <a:r>
              <a:rPr lang="en-US" sz="3200" dirty="0" smtClean="0"/>
              <a:t>. The best-fit exponent, k, is measured using</a:t>
            </a:r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The best-fit exponents have varied widely, with k </a:t>
            </a:r>
            <a:r>
              <a:rPr lang="en-US" sz="3400" dirty="0" smtClean="0"/>
              <a:t>≈</a:t>
            </a:r>
            <a:r>
              <a:rPr lang="en-US" sz="3200" dirty="0" smtClean="0"/>
              <a:t> 0.35, much less than the expected k = 0.5. The </a:t>
            </a:r>
            <a:r>
              <a:rPr lang="en-US" sz="3200" dirty="0" smtClean="0"/>
              <a:t>reason for non-Chapman k </a:t>
            </a:r>
            <a:r>
              <a:rPr lang="en-US" sz="3200" dirty="0" smtClean="0"/>
              <a:t>values is either the </a:t>
            </a:r>
            <a:r>
              <a:rPr lang="en-US" sz="3200" dirty="0" smtClean="0"/>
              <a:t>solar flux dependence of </a:t>
            </a:r>
            <a:r>
              <a:rPr lang="en-US" sz="3200" dirty="0" smtClean="0"/>
              <a:t>N</a:t>
            </a:r>
            <a:r>
              <a:rPr lang="en-US" sz="3200" baseline="-25000" dirty="0" smtClean="0"/>
              <a:t>o</a:t>
            </a:r>
            <a:r>
              <a:rPr lang="en-US" sz="3200" dirty="0" smtClean="0"/>
              <a:t> </a:t>
            </a:r>
            <a:r>
              <a:rPr lang="en-US" sz="3200" dirty="0" smtClean="0"/>
              <a:t>is not described well by </a:t>
            </a:r>
            <a:r>
              <a:rPr lang="en-US" sz="3200" dirty="0" smtClean="0"/>
              <a:t>Chapman theory, or the </a:t>
            </a:r>
            <a:r>
              <a:rPr lang="en-US" sz="3200" dirty="0" smtClean="0"/>
              <a:t>F</a:t>
            </a:r>
            <a:r>
              <a:rPr lang="en-US" sz="3200" baseline="-25000" dirty="0" smtClean="0"/>
              <a:t>10.7 </a:t>
            </a:r>
            <a:r>
              <a:rPr lang="en-US" sz="3200" dirty="0" smtClean="0"/>
              <a:t> and E</a:t>
            </a:r>
            <a:r>
              <a:rPr lang="en-US" sz="3200" baseline="-25000" dirty="0" smtClean="0"/>
              <a:t>10.7 </a:t>
            </a:r>
            <a:r>
              <a:rPr lang="en-US" sz="3200" dirty="0" smtClean="0"/>
              <a:t>proxies are an inadequate description of </a:t>
            </a:r>
            <a:r>
              <a:rPr lang="en-US" sz="3200" dirty="0" smtClean="0"/>
              <a:t>the ionizing </a:t>
            </a:r>
            <a:r>
              <a:rPr lang="en-US" sz="3200" dirty="0" smtClean="0"/>
              <a:t>solar flux at Mars.</a:t>
            </a:r>
          </a:p>
          <a:p>
            <a:pPr indent="0"/>
            <a:endParaRPr lang="en-US" sz="3200" dirty="0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20"/>
          </p:nvPr>
        </p:nvSpPr>
        <p:spPr>
          <a:xfrm>
            <a:off x="942079" y="17702991"/>
            <a:ext cx="13573125" cy="949701"/>
          </a:xfrm>
        </p:spPr>
        <p:txBody>
          <a:bodyPr/>
          <a:lstStyle/>
          <a:p>
            <a:r>
              <a:rPr lang="en-US" sz="4800" dirty="0" smtClean="0"/>
              <a:t>PREVIOUS FINDINGS</a:t>
            </a:r>
            <a:endParaRPr lang="en-US" sz="4800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21"/>
          </p:nvPr>
        </p:nvSpPr>
        <p:spPr>
          <a:xfrm>
            <a:off x="15154277" y="22168038"/>
            <a:ext cx="13571534" cy="2595849"/>
          </a:xfrm>
        </p:spPr>
        <p:txBody>
          <a:bodyPr/>
          <a:lstStyle/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The morphology of the M2 layer agrees well with Chapman theory in many electron density profiles. Shown below is an example of a </a:t>
            </a:r>
            <a:r>
              <a:rPr lang="en-US" sz="3200" dirty="0" smtClean="0"/>
              <a:t>C</a:t>
            </a:r>
            <a:r>
              <a:rPr lang="en-US" sz="3200" dirty="0" smtClean="0"/>
              <a:t>hapmanlike profile.</a:t>
            </a:r>
            <a:endParaRPr lang="en-US" sz="3200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22"/>
          </p:nvPr>
        </p:nvSpPr>
        <p:spPr>
          <a:xfrm>
            <a:off x="15154277" y="21544546"/>
            <a:ext cx="13571534" cy="949701"/>
          </a:xfrm>
        </p:spPr>
        <p:txBody>
          <a:bodyPr/>
          <a:lstStyle/>
          <a:p>
            <a:r>
              <a:rPr lang="en-US" sz="4800" dirty="0" smtClean="0"/>
              <a:t>MORPHOLOGY OF THE M2 LAYER</a:t>
            </a:r>
            <a:endParaRPr lang="en-US" sz="4800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23"/>
          </p:nvPr>
        </p:nvSpPr>
        <p:spPr>
          <a:xfrm>
            <a:off x="15162216" y="6012343"/>
            <a:ext cx="13571534" cy="15891796"/>
          </a:xfrm>
        </p:spPr>
        <p:txBody>
          <a:bodyPr/>
          <a:lstStyle/>
          <a:p>
            <a:endParaRPr lang="en-US" sz="3200" dirty="0" smtClean="0"/>
          </a:p>
          <a:p>
            <a:pPr indent="0"/>
            <a:r>
              <a:rPr lang="en-US" sz="3200" dirty="0" smtClean="0"/>
              <a:t>To investigate if </a:t>
            </a:r>
            <a:r>
              <a:rPr lang="en-US" sz="3200" dirty="0" smtClean="0"/>
              <a:t>the F</a:t>
            </a:r>
            <a:r>
              <a:rPr lang="en-US" sz="3200" baseline="-25000" dirty="0" smtClean="0"/>
              <a:t>10.7 </a:t>
            </a:r>
            <a:r>
              <a:rPr lang="en-US" sz="3200" dirty="0" smtClean="0"/>
              <a:t> and E</a:t>
            </a:r>
            <a:r>
              <a:rPr lang="en-US" sz="3200" baseline="-25000" dirty="0" smtClean="0"/>
              <a:t>10.7  </a:t>
            </a:r>
            <a:r>
              <a:rPr lang="en-US" sz="3200" dirty="0" smtClean="0"/>
              <a:t>solar proxies </a:t>
            </a:r>
            <a:r>
              <a:rPr lang="en-US" sz="3200" dirty="0" smtClean="0"/>
              <a:t>are inadequate, we use the integrated photon flux from 0.5 – 90 nm for F in Eq. 1. The photon fluxes were measured by the </a:t>
            </a:r>
            <a:r>
              <a:rPr lang="en-US" sz="3200" dirty="0" smtClean="0"/>
              <a:t>Solar Extreme Ultraviolet </a:t>
            </a:r>
            <a:r>
              <a:rPr lang="en-US" sz="3200" dirty="0" smtClean="0"/>
              <a:t>Experiment (SEE) on the TIMED spacecraft. The best-fit exponent using Mars Express (MEX) radio occultation data with SZA &lt; 80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 is shown below.</a:t>
            </a:r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dirty="0" smtClean="0"/>
          </a:p>
          <a:p>
            <a:pPr indent="0"/>
            <a:endParaRPr lang="en-US" sz="3200" i="1" dirty="0" smtClean="0"/>
          </a:p>
          <a:p>
            <a:pPr indent="0"/>
            <a:r>
              <a:rPr lang="en-US" sz="3200" dirty="0" smtClean="0"/>
              <a:t>The best-fit value is k = 0.53, much closer to the expected k = 0.5. However, the value changes when Mars Global Surveyor data or  different time-spans are used. In addition, interpreting the exponent is difficult; it is unknown how the neutral scale height and the recombination coefficient depend on the ionizing flux. We are currently working on the physical interpretation of these findings.</a:t>
            </a:r>
            <a:endParaRPr lang="en-US" sz="3200" dirty="0" smtClean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24"/>
          </p:nvPr>
        </p:nvSpPr>
        <p:spPr>
          <a:xfrm>
            <a:off x="15154276" y="5219573"/>
            <a:ext cx="13579476" cy="949701"/>
          </a:xfrm>
        </p:spPr>
        <p:txBody>
          <a:bodyPr/>
          <a:lstStyle/>
          <a:p>
            <a:r>
              <a:rPr lang="en-US" sz="4800" dirty="0" smtClean="0"/>
              <a:t>METHOD</a:t>
            </a:r>
            <a:endParaRPr lang="en-US" sz="4800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25"/>
          </p:nvPr>
        </p:nvSpPr>
        <p:spPr>
          <a:xfrm>
            <a:off x="29395740" y="5219573"/>
            <a:ext cx="13576029" cy="949701"/>
          </a:xfrm>
        </p:spPr>
        <p:txBody>
          <a:bodyPr/>
          <a:lstStyle/>
          <a:p>
            <a:r>
              <a:rPr lang="en-US" sz="4800" dirty="0" smtClean="0"/>
              <a:t>UNUSUAL MORPHOLOGIES</a:t>
            </a:r>
            <a:endParaRPr lang="en-US" sz="4800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26"/>
          </p:nvPr>
        </p:nvSpPr>
        <p:spPr>
          <a:xfrm>
            <a:off x="29395740" y="6004405"/>
            <a:ext cx="13576029" cy="2595849"/>
          </a:xfrm>
        </p:spPr>
        <p:txBody>
          <a:bodyPr/>
          <a:lstStyle/>
          <a:p>
            <a:pPr indent="0"/>
            <a:endParaRPr lang="en-US" sz="3200" dirty="0" smtClean="0"/>
          </a:p>
          <a:p>
            <a:pPr indent="0"/>
            <a:r>
              <a:rPr lang="en-US" sz="3200" dirty="0" smtClean="0"/>
              <a:t>Unusual features are seen in many electron density profiles from MEX radio occultation data. The figures below show two recurrent features in the M2 layer.</a:t>
            </a:r>
            <a:endParaRPr lang="en-US" sz="3200" dirty="0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29"/>
          </p:nvPr>
        </p:nvSpPr>
        <p:spPr>
          <a:xfrm>
            <a:off x="29395740" y="28376435"/>
            <a:ext cx="13576029" cy="949701"/>
          </a:xfrm>
        </p:spPr>
        <p:txBody>
          <a:bodyPr/>
          <a:lstStyle/>
          <a:p>
            <a:r>
              <a:rPr lang="en-US" sz="4800" dirty="0" smtClean="0"/>
              <a:t>REFERENCES</a:t>
            </a:r>
            <a:endParaRPr lang="en-US" sz="4800" dirty="0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30"/>
          </p:nvPr>
        </p:nvSpPr>
        <p:spPr>
          <a:xfrm>
            <a:off x="29395741" y="29351767"/>
            <a:ext cx="13581060" cy="2694337"/>
          </a:xfrm>
        </p:spPr>
        <p:txBody>
          <a:bodyPr/>
          <a:lstStyle/>
          <a:p>
            <a:pPr indent="0"/>
            <a:r>
              <a:rPr lang="en-US" sz="2200" dirty="0" smtClean="0"/>
              <a:t>Chapman</a:t>
            </a:r>
            <a:r>
              <a:rPr lang="en-US" sz="2200" dirty="0" smtClean="0"/>
              <a:t>, S. 1931. The absorption and dissociative or ionizing effect of monochromatic radiation in an atmosphere on a rotating earth. Proc. Phys. Soc. 43 26. </a:t>
            </a:r>
            <a:endParaRPr lang="en-US" sz="2200" dirty="0" smtClean="0"/>
          </a:p>
          <a:p>
            <a:r>
              <a:rPr lang="en-US" sz="2200" dirty="0" smtClean="0"/>
              <a:t>	Morgan, </a:t>
            </a:r>
            <a:r>
              <a:rPr lang="en-US" sz="2200" dirty="0" smtClean="0"/>
              <a:t>D.D., </a:t>
            </a:r>
            <a:r>
              <a:rPr lang="en-US" sz="2200" dirty="0" smtClean="0"/>
              <a:t>et al. 2008 Variation </a:t>
            </a:r>
            <a:r>
              <a:rPr lang="en-US" sz="2200" dirty="0" smtClean="0"/>
              <a:t>of the </a:t>
            </a:r>
            <a:r>
              <a:rPr lang="en-US" sz="2200" dirty="0" smtClean="0"/>
              <a:t>Martian </a:t>
            </a:r>
            <a:r>
              <a:rPr lang="en-US" sz="2200" dirty="0" smtClean="0"/>
              <a:t>ionospheric electron density </a:t>
            </a:r>
            <a:r>
              <a:rPr lang="en-US" sz="2200" dirty="0" smtClean="0"/>
              <a:t>from Mars </a:t>
            </a:r>
            <a:r>
              <a:rPr lang="en-US" sz="2200" dirty="0" smtClean="0"/>
              <a:t>Express radar soundings. J. </a:t>
            </a:r>
            <a:r>
              <a:rPr lang="en-US" sz="2200" dirty="0" err="1" smtClean="0"/>
              <a:t>Geophys</a:t>
            </a:r>
            <a:r>
              <a:rPr lang="en-US" sz="2200" dirty="0" smtClean="0"/>
              <a:t>. Res. 113, </a:t>
            </a:r>
            <a:r>
              <a:rPr lang="en-US" sz="2200" dirty="0" smtClean="0"/>
              <a:t>A09303</a:t>
            </a:r>
            <a:endParaRPr lang="en-US" sz="2200" dirty="0" smtClean="0"/>
          </a:p>
          <a:p>
            <a:pPr indent="0"/>
            <a:r>
              <a:rPr lang="en-US" sz="2200" dirty="0" smtClean="0"/>
              <a:t>Withers</a:t>
            </a:r>
            <a:r>
              <a:rPr lang="en-US" sz="2200" dirty="0" smtClean="0"/>
              <a:t>, P. 2009. A review of observed variability in the dayside ionosphere of Mars. Adv. Space Res , 44s, 277-307.</a:t>
            </a:r>
            <a:endParaRPr lang="en-US" sz="2200" dirty="0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" name="Text Placeholder 86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8" name="Text Placeholder 87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9" name="Text Placeholder 88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0" name="Text Placeholder 89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" name="Text Placeholder 90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Text Placeholder 91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" name="Text Placeholder 92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" name="Text Placeholder 93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" name="Text Placeholder 94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" name="Text Placeholder 95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3" name="Picture Placeholder 122" descr="flattop.jpeg"/>
          <p:cNvPicPr>
            <a:picLocks noGrp="1" noChangeAspect="1"/>
          </p:cNvPicPr>
          <p:nvPr>
            <p:ph type="pic" sz="quarter" idx="115"/>
          </p:nvPr>
        </p:nvPicPr>
        <p:blipFill>
          <a:blip r:embed="rId5" cstate="print"/>
          <a:srcRect t="138" b="138"/>
          <a:stretch>
            <a:fillRect/>
          </a:stretch>
        </p:blipFill>
        <p:spPr/>
      </p:pic>
      <p:pic>
        <p:nvPicPr>
          <p:cNvPr id="158" name="Picture Placeholder 157" descr="photon_proxy.jpeg"/>
          <p:cNvPicPr>
            <a:picLocks noGrp="1" noChangeAspect="1"/>
          </p:cNvPicPr>
          <p:nvPr>
            <p:ph type="pic" sz="quarter" idx="126"/>
          </p:nvPr>
        </p:nvPicPr>
        <p:blipFill>
          <a:blip r:embed="rId6" cstate="print"/>
          <a:srcRect l="8706" r="8706"/>
          <a:stretch>
            <a:fillRect/>
          </a:stretch>
        </p:blipFill>
        <p:spPr/>
      </p:pic>
      <p:pic>
        <p:nvPicPr>
          <p:cNvPr id="173" name="Picture Placeholder 172" descr="photon_proxy.png"/>
          <p:cNvPicPr>
            <a:picLocks noGrp="1" noChangeAspect="1"/>
          </p:cNvPicPr>
          <p:nvPr>
            <p:ph type="pic" sz="quarter" idx="127"/>
          </p:nvPr>
        </p:nvPicPr>
        <p:blipFill>
          <a:blip r:embed="rId6" cstate="print"/>
          <a:srcRect l="8706" r="8706"/>
          <a:stretch>
            <a:fillRect/>
          </a:stretch>
        </p:blipFill>
        <p:spPr/>
      </p:pic>
      <p:sp>
        <p:nvSpPr>
          <p:cNvPr id="99" name="Picture Placeholder 98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100" name="Picture Placeholder 99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101" name="Picture Placeholder 100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102" name="Picture Placeholder 101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103" name="Picture Placeholder 102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107" name="Text Placeholder 106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" name="Text Placeholder 107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" name="Text Placeholder 108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Text Placeholder 109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Text Placeholder 110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 Placeholder 112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" name="Text Placeholder 113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5" name="Text Placeholder 114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 Placeholder 115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7" name="Text Placeholder 116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 Placeholder 117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6102805" y="11115845"/>
          <a:ext cx="2668360" cy="1730375"/>
        </p:xfrm>
        <a:graphic>
          <a:graphicData uri="http://schemas.openxmlformats.org/presentationml/2006/ole">
            <p:oleObj spid="_x0000_s1026" name="Equation" r:id="rId7" imgW="799920" imgH="444240" progId="Equation.3">
              <p:embed/>
            </p:oleObj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/>
        </p:nvGraphicFramePr>
        <p:xfrm>
          <a:off x="5476455" y="21065573"/>
          <a:ext cx="3792651" cy="1299133"/>
        </p:xfrm>
        <a:graphic>
          <a:graphicData uri="http://schemas.openxmlformats.org/presentationml/2006/ole">
            <p:oleObj spid="_x0000_s1028" name="Equation" r:id="rId8" imgW="825480" imgH="241200" progId="Equation.3">
              <p:embed/>
            </p:oleObj>
          </a:graphicData>
        </a:graphic>
      </p:graphicFrame>
      <p:pic>
        <p:nvPicPr>
          <p:cNvPr id="133" name="Picture Placeholder 132" descr="flattop.jpeg"/>
          <p:cNvPicPr>
            <a:picLocks noGrp="1"/>
          </p:cNvPicPr>
          <p:nvPr>
            <p:ph type="pic" sz="quarter" idx="135"/>
          </p:nvPr>
        </p:nvPicPr>
        <p:blipFill>
          <a:blip r:embed="rId9" cstate="print"/>
          <a:srcRect t="747" b="747"/>
          <a:stretch>
            <a:fillRect/>
          </a:stretch>
        </p:blipFill>
        <p:spPr>
          <a:xfrm>
            <a:off x="30836307" y="8600254"/>
            <a:ext cx="10250424" cy="7260336"/>
          </a:xfrm>
          <a:ln>
            <a:noFill/>
          </a:ln>
        </p:spPr>
      </p:pic>
      <p:sp>
        <p:nvSpPr>
          <p:cNvPr id="139" name="TextBox 138"/>
          <p:cNvSpPr txBox="1"/>
          <p:nvPr/>
        </p:nvSpPr>
        <p:spPr>
          <a:xfrm>
            <a:off x="30967362" y="26318892"/>
            <a:ext cx="10779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Wave-like structures near the peak of the ionosphere are the most common unusual </a:t>
            </a:r>
            <a:r>
              <a:rPr lang="en-US" sz="3200" i="1" dirty="0" smtClean="0"/>
              <a:t>feature seen in the MEX data set. </a:t>
            </a:r>
            <a:r>
              <a:rPr lang="en-US" sz="3200" i="1" dirty="0" smtClean="0"/>
              <a:t>The width of these profiles are Chapman-like.</a:t>
            </a:r>
            <a:endParaRPr lang="en-US" sz="32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1100486" y="15996298"/>
            <a:ext cx="107793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 small number of profiles have an elongated, flat peak. The value of the peak electron density is comparable to peak electron densities of profiles that are Chapman-like and have similar solar zenith angles. </a:t>
            </a:r>
            <a:endParaRPr lang="en-US" sz="3200" dirty="0"/>
          </a:p>
        </p:txBody>
      </p:sp>
      <p:sp>
        <p:nvSpPr>
          <p:cNvPr id="181" name="Picture Placeholder 180"/>
          <p:cNvSpPr>
            <a:spLocks noGrp="1"/>
          </p:cNvSpPr>
          <p:nvPr>
            <p:ph type="pic" sz="quarter" idx="133"/>
          </p:nvPr>
        </p:nvSpPr>
        <p:spPr/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08049" y="25032073"/>
            <a:ext cx="9609001" cy="668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" name="Picture Placeholder 187"/>
          <p:cNvSpPr>
            <a:spLocks noGrp="1"/>
          </p:cNvSpPr>
          <p:nvPr>
            <p:ph type="pic" sz="quarter" idx="18"/>
          </p:nvPr>
        </p:nvSpPr>
        <p:spPr/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089114" y="685473"/>
            <a:ext cx="5168631" cy="35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" name="TextBox 190"/>
          <p:cNvSpPr txBox="1"/>
          <p:nvPr/>
        </p:nvSpPr>
        <p:spPr>
          <a:xfrm>
            <a:off x="2650934" y="29846964"/>
            <a:ext cx="10779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The best-fit exponent, k = 0.30, as measured by Morgan et al. 2008 using Mars Express radar sounding data. The exponent is similar to those derived by other investigators.</a:t>
            </a:r>
            <a:endParaRPr lang="en-US" sz="3200" i="1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93080" y="25634011"/>
            <a:ext cx="10461140" cy="410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4187" y="32157554"/>
            <a:ext cx="5028406" cy="59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" name="TextBox 195"/>
          <p:cNvSpPr txBox="1"/>
          <p:nvPr/>
        </p:nvSpPr>
        <p:spPr>
          <a:xfrm>
            <a:off x="17908756" y="301634"/>
            <a:ext cx="83802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Trebuchet MS" pitchFamily="34" charset="0"/>
              </a:rPr>
              <a:t>SA13A-1879</a:t>
            </a:r>
            <a:endParaRPr lang="en-US" sz="8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133556" y="10029232"/>
            <a:ext cx="10862468" cy="768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9" name="Picture Placeholder 198"/>
          <p:cNvSpPr>
            <a:spLocks noGrp="1"/>
          </p:cNvSpPr>
          <p:nvPr>
            <p:ph type="pic" sz="quarter" idx="134"/>
          </p:nvPr>
        </p:nvSpPr>
        <p:spPr/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826686" y="18862577"/>
            <a:ext cx="10251952" cy="7263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36x56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PosterPresentations.com-36x56-Template-V2b</Template>
  <TotalTime>4067</TotalTime>
  <Words>535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PosterPresentations.com-36x56-Template-V2b</vt:lpstr>
      <vt:lpstr>1_Classic 3 Columns</vt:lpstr>
      <vt:lpstr>Classic - Wide Center</vt:lpstr>
      <vt:lpstr>Right Highlight</vt:lpstr>
      <vt:lpstr>Microsoft Equation 3.0</vt:lpstr>
      <vt:lpstr>How Chapmanlike is the Ionosphere of Mars?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cp:lastModifiedBy>zrjg</cp:lastModifiedBy>
  <cp:revision>293</cp:revision>
  <dcterms:created xsi:type="dcterms:W3CDTF">2011-04-21T17:09:44Z</dcterms:created>
  <dcterms:modified xsi:type="dcterms:W3CDTF">2011-12-01T17:30:25Z</dcterms:modified>
</cp:coreProperties>
</file>